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"/>
  </p:notesMasterIdLst>
  <p:sldIdLst>
    <p:sldId id="261" r:id="rId2"/>
    <p:sldId id="262" r:id="rId3"/>
    <p:sldId id="263" r:id="rId4"/>
    <p:sldId id="264" r:id="rId5"/>
    <p:sldId id="265" r:id="rId6"/>
  </p:sldIdLst>
  <p:sldSz cx="14630400" cy="3291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5E2"/>
    <a:srgbClr val="F371AC"/>
    <a:srgbClr val="FF0066"/>
    <a:srgbClr val="006EFF"/>
    <a:srgbClr val="D53746"/>
    <a:srgbClr val="F8A2DF"/>
    <a:srgbClr val="AD6794"/>
    <a:srgbClr val="0066FF"/>
    <a:srgbClr val="33CCCC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28" autoAdjust="0"/>
    <p:restoredTop sz="95033" autoAdjust="0"/>
  </p:normalViewPr>
  <p:slideViewPr>
    <p:cSldViewPr snapToGrid="0">
      <p:cViewPr>
        <p:scale>
          <a:sx n="47" d="100"/>
          <a:sy n="47" d="100"/>
        </p:scale>
        <p:origin x="1181" y="-5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F9276F-67C9-449F-97E5-8CA15975CCBF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1ABCF0-1446-410C-AC8A-85050C4A3796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thaiDist"/>
          <a:r>
            <a:rPr lang="en-US" sz="2800" b="0" dirty="0">
              <a:solidFill>
                <a:srgbClr val="FF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          </a:t>
          </a:r>
          <a:r>
            <a:rPr lang="th-TH" sz="2800" b="0" dirty="0">
              <a:solidFill>
                <a:srgbClr val="FF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งานขุดลอกตะกอนในแม่น้ำท่าจีนบริเวณเหนือ ปตร.ท่าโบสถ์ </a:t>
          </a:r>
          <a:br>
            <a:rPr lang="th-TH" sz="2800" b="0" dirty="0">
              <a:solidFill>
                <a:srgbClr val="FF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</a:br>
          <a:r>
            <a:rPr lang="th-TH" sz="2800" b="0" dirty="0">
              <a:solidFill>
                <a:schemeClr val="tx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ให้สามารถรองรับปริมาณการส่งน้ำได้ไม่น้อยกว่า 270 ลบ.ม./วินาที มีความยาวรวมไม่น้อยกว่า 15 กิโลเมตร</a:t>
          </a:r>
          <a:endParaRPr lang="en-US" sz="2800" b="0" dirty="0">
            <a:solidFill>
              <a:schemeClr val="tx1"/>
            </a:solidFill>
            <a:latin typeface="DB HelvethaicaMon X 77 BdCond" panose="02000506090000020004" pitchFamily="2" charset="-34"/>
            <a:cs typeface="DB HelvethaicaMon X 77 BdCond" panose="02000506090000020004" pitchFamily="2" charset="-34"/>
          </a:endParaRPr>
        </a:p>
      </dgm:t>
    </dgm:pt>
    <dgm:pt modelId="{1DF099D9-173C-4A2E-BDFC-410D8A627647}" type="parTrans" cxnId="{1C03DFAE-7BBF-4E91-981E-289A6A2CFF95}">
      <dgm:prSet custT="1"/>
      <dgm:spPr>
        <a:ln w="19050"/>
      </dgm:spPr>
      <dgm:t>
        <a:bodyPr/>
        <a:lstStyle/>
        <a:p>
          <a:endParaRPr lang="en-US" sz="600">
            <a:latin typeface="DB HelvethaicaMon X 77 BdCond" panose="02000506090000020004" pitchFamily="2" charset="-34"/>
            <a:cs typeface="DB HelvethaicaMon X 77 BdCond" panose="02000506090000020004" pitchFamily="2" charset="-34"/>
          </a:endParaRPr>
        </a:p>
      </dgm:t>
    </dgm:pt>
    <dgm:pt modelId="{3679488B-9B1D-4628-A24C-8CE020B8C6DB}" type="sibTrans" cxnId="{1C03DFAE-7BBF-4E91-981E-289A6A2CFF95}">
      <dgm:prSet/>
      <dgm:spPr/>
      <dgm:t>
        <a:bodyPr/>
        <a:lstStyle/>
        <a:p>
          <a:endParaRPr lang="en-US" sz="2000">
            <a:latin typeface="DB HelvethaicaMon X 77 BdCond" panose="02000506090000020004" pitchFamily="2" charset="-34"/>
            <a:cs typeface="DB HelvethaicaMon X 77 BdCond" panose="02000506090000020004" pitchFamily="2" charset="-34"/>
          </a:endParaRPr>
        </a:p>
      </dgm:t>
    </dgm:pt>
    <dgm:pt modelId="{A2B0E254-AF4D-4D24-B516-464BA9AAF6A3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thaiDist"/>
          <a:r>
            <a:rPr lang="en-US" sz="2800" b="0" dirty="0">
              <a:solidFill>
                <a:srgbClr val="F2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          </a:t>
          </a:r>
          <a:r>
            <a:rPr lang="th-TH" sz="2800" b="0" dirty="0">
              <a:solidFill>
                <a:srgbClr val="F2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งานขุดลอกตะกอนในแม่น้ำท่าจีนบริเวณเหนือ ปตร.</a:t>
          </a:r>
          <a:br>
            <a:rPr lang="en-US" sz="2800" b="0" dirty="0">
              <a:solidFill>
                <a:srgbClr val="F2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</a:br>
          <a:r>
            <a:rPr lang="th-TH" sz="2800" b="0" dirty="0">
              <a:solidFill>
                <a:srgbClr val="F2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ชลมารคพิจารณ์ (สามชุก) </a:t>
          </a:r>
          <a:r>
            <a:rPr lang="th-TH" sz="2800" b="0" dirty="0">
              <a:solidFill>
                <a:schemeClr val="tx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ให้รองรับปริมาณการส่งน้ำได้ไม่น้อยกว่า </a:t>
          </a:r>
          <a:br>
            <a:rPr lang="th-TH" sz="2800" b="0" dirty="0">
              <a:solidFill>
                <a:schemeClr val="tx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</a:br>
          <a:r>
            <a:rPr lang="th-TH" sz="2800" b="0" dirty="0">
              <a:solidFill>
                <a:schemeClr val="tx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250 ลบ.ม./วินาที มีความยาวรวมไม่น้อยกว่า 16 กิโลเมตร </a:t>
          </a:r>
          <a:endParaRPr lang="en-US" sz="2800" b="0" dirty="0">
            <a:solidFill>
              <a:schemeClr val="tx1"/>
            </a:solidFill>
            <a:latin typeface="DB HelvethaicaMon X 77 BdCond" panose="02000506090000020004" pitchFamily="2" charset="-34"/>
            <a:cs typeface="DB HelvethaicaMon X 77 BdCond" panose="02000506090000020004" pitchFamily="2" charset="-34"/>
          </a:endParaRPr>
        </a:p>
      </dgm:t>
    </dgm:pt>
    <dgm:pt modelId="{7478BBF6-506A-4738-8DB9-1CF4A27BC21F}" type="parTrans" cxnId="{0A6F8F02-718D-4638-AE09-01F846D0D3D8}">
      <dgm:prSet custT="1"/>
      <dgm:spPr>
        <a:ln w="19050"/>
      </dgm:spPr>
      <dgm:t>
        <a:bodyPr/>
        <a:lstStyle/>
        <a:p>
          <a:endParaRPr lang="en-US" sz="600">
            <a:latin typeface="DB HelvethaicaMon X 77 BdCond" panose="02000506090000020004" pitchFamily="2" charset="-34"/>
            <a:cs typeface="DB HelvethaicaMon X 77 BdCond" panose="02000506090000020004" pitchFamily="2" charset="-34"/>
          </a:endParaRPr>
        </a:p>
      </dgm:t>
    </dgm:pt>
    <dgm:pt modelId="{8B1B7071-42BE-4414-AC51-A717A05434A3}" type="sibTrans" cxnId="{0A6F8F02-718D-4638-AE09-01F846D0D3D8}">
      <dgm:prSet/>
      <dgm:spPr/>
      <dgm:t>
        <a:bodyPr/>
        <a:lstStyle/>
        <a:p>
          <a:endParaRPr lang="en-US" sz="2000">
            <a:latin typeface="DB HelvethaicaMon X 77 BdCond" panose="02000506090000020004" pitchFamily="2" charset="-34"/>
            <a:cs typeface="DB HelvethaicaMon X 77 BdCond" panose="02000506090000020004" pitchFamily="2" charset="-34"/>
          </a:endParaRPr>
        </a:p>
      </dgm:t>
    </dgm:pt>
    <dgm:pt modelId="{7B2CAAC7-15D3-4B9A-AF33-187ADE76D00B}">
      <dgm:prSet phldrT="[Text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40000"/>
              <a:lumOff val="60000"/>
            </a:schemeClr>
          </a:solidFill>
        </a:ln>
      </dgm:spPr>
      <dgm:t>
        <a:bodyPr bIns="0"/>
        <a:lstStyle/>
        <a:p>
          <a:pPr algn="thaiDist"/>
          <a:r>
            <a:rPr lang="en-US" sz="2800" b="0" dirty="0">
              <a:solidFill>
                <a:srgbClr val="F2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         </a:t>
          </a:r>
          <a:r>
            <a:rPr lang="th-TH" sz="2800" b="0" dirty="0">
              <a:solidFill>
                <a:srgbClr val="F2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งานขุดลอกตะกอนในแม่น้ำท่าจีนบริเวณเหนือ ปตร.โพธิ์พระยา </a:t>
          </a:r>
          <a:br>
            <a:rPr lang="th-TH" sz="2800" b="0" dirty="0">
              <a:solidFill>
                <a:srgbClr val="F2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</a:br>
          <a:r>
            <a:rPr lang="th-TH" sz="2800" b="0" dirty="0">
              <a:solidFill>
                <a:schemeClr val="tx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ให้สามารถรองรับปริมาณการส่งน้ำได้ไม่น้อยกว่า 200 ลบ.ม./วินาที </a:t>
          </a:r>
          <a:br>
            <a:rPr lang="th-TH" sz="2800" b="0" dirty="0">
              <a:solidFill>
                <a:schemeClr val="tx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</a:br>
          <a:r>
            <a:rPr lang="th-TH" sz="2800" b="0" dirty="0">
              <a:solidFill>
                <a:schemeClr val="tx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มีความยาวรวมไม่น้อยกว่า 9 กิโลเมตร</a:t>
          </a:r>
          <a:endParaRPr lang="en-US" sz="2800" b="0" dirty="0">
            <a:solidFill>
              <a:schemeClr val="tx1"/>
            </a:solidFill>
            <a:latin typeface="DB HelvethaicaMon X 77 BdCond" panose="02000506090000020004" pitchFamily="2" charset="-34"/>
            <a:cs typeface="DB HelvethaicaMon X 77 BdCond" panose="02000506090000020004" pitchFamily="2" charset="-34"/>
          </a:endParaRPr>
        </a:p>
      </dgm:t>
    </dgm:pt>
    <dgm:pt modelId="{A6B71CCB-5AA4-44A9-9665-73AE8EE0CA31}" type="parTrans" cxnId="{BF91295E-C897-44AC-BD7D-94874C3D276A}">
      <dgm:prSet custT="1"/>
      <dgm:spPr>
        <a:ln w="19050"/>
      </dgm:spPr>
      <dgm:t>
        <a:bodyPr/>
        <a:lstStyle/>
        <a:p>
          <a:endParaRPr lang="en-US" sz="600">
            <a:latin typeface="DB HelvethaicaMon X 77 BdCond" panose="02000506090000020004" pitchFamily="2" charset="-34"/>
            <a:cs typeface="DB HelvethaicaMon X 77 BdCond" panose="02000506090000020004" pitchFamily="2" charset="-34"/>
          </a:endParaRPr>
        </a:p>
      </dgm:t>
    </dgm:pt>
    <dgm:pt modelId="{75097200-596C-45FF-AD8F-7E7E03B8F238}" type="sibTrans" cxnId="{BF91295E-C897-44AC-BD7D-94874C3D276A}">
      <dgm:prSet/>
      <dgm:spPr/>
      <dgm:t>
        <a:bodyPr/>
        <a:lstStyle/>
        <a:p>
          <a:endParaRPr lang="en-US" sz="2000">
            <a:latin typeface="DB HelvethaicaMon X 77 BdCond" panose="02000506090000020004" pitchFamily="2" charset="-34"/>
            <a:cs typeface="DB HelvethaicaMon X 77 BdCond" panose="02000506090000020004" pitchFamily="2" charset="-34"/>
          </a:endParaRPr>
        </a:p>
      </dgm:t>
    </dgm:pt>
    <dgm:pt modelId="{14849832-9EE3-4D64-912E-F52830BFCB8C}">
      <dgm:prSet phldrT="[Text]" custT="1"/>
      <dgm:spPr>
        <a:solidFill>
          <a:srgbClr val="FFC5E2"/>
        </a:solidFill>
        <a:ln>
          <a:noFill/>
        </a:ln>
      </dgm:spPr>
      <dgm:t>
        <a:bodyPr bIns="0"/>
        <a:lstStyle/>
        <a:p>
          <a:pPr algn="thaiDist"/>
          <a:r>
            <a:rPr lang="en-US" sz="2800" b="0" dirty="0">
              <a:solidFill>
                <a:srgbClr val="F2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         </a:t>
          </a:r>
          <a:r>
            <a:rPr lang="th-TH" sz="2800" b="0" dirty="0">
              <a:solidFill>
                <a:srgbClr val="F2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งานขุดลอกตะกอนในแม่น้ำท่าจีน ตั้งแต่ท้าย ปตร.โพธิ์พระยา </a:t>
          </a:r>
          <a:br>
            <a:rPr lang="th-TH" sz="2800" b="0" dirty="0">
              <a:solidFill>
                <a:srgbClr val="F2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</a:br>
          <a:r>
            <a:rPr lang="th-TH" sz="2800" b="0" dirty="0">
              <a:solidFill>
                <a:srgbClr val="F2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ถึงจุดบรรจบคลองสองพี่น้อง (จุดจบคลองพระยาบรรลือ) </a:t>
          </a:r>
          <a:br>
            <a:rPr lang="th-TH" sz="2800" b="0" dirty="0">
              <a:solidFill>
                <a:srgbClr val="F2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</a:br>
          <a:r>
            <a:rPr lang="th-TH" sz="2800" b="0" dirty="0">
              <a:solidFill>
                <a:schemeClr val="tx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ให้สามารถรองรับปริมาณการส่งน้ำได้ ไม่น้อยกว่า 150  ลบ.ม./วินาที มีความยาวรวมไม่น้อยกว่า 52 กิโลเมตร</a:t>
          </a:r>
          <a:endParaRPr lang="en-US" sz="2800" b="0" dirty="0">
            <a:latin typeface="DB HelvethaicaMon X 77 BdCond" panose="02000506090000020004" pitchFamily="2" charset="-34"/>
            <a:cs typeface="DB HelvethaicaMon X 77 BdCond" panose="02000506090000020004" pitchFamily="2" charset="-34"/>
          </a:endParaRPr>
        </a:p>
      </dgm:t>
    </dgm:pt>
    <dgm:pt modelId="{344D6956-0584-4E7C-A262-491595127DCD}" type="parTrans" cxnId="{49FEE1CD-E366-46CE-B48A-0E5D48E10649}">
      <dgm:prSet custT="1"/>
      <dgm:spPr>
        <a:ln w="19050"/>
      </dgm:spPr>
      <dgm:t>
        <a:bodyPr/>
        <a:lstStyle/>
        <a:p>
          <a:endParaRPr lang="en-US" sz="600">
            <a:latin typeface="DB HelvethaicaMon X 77 BdCond" panose="02000506090000020004" pitchFamily="2" charset="-34"/>
            <a:cs typeface="DB HelvethaicaMon X 77 BdCond" panose="02000506090000020004" pitchFamily="2" charset="-34"/>
          </a:endParaRPr>
        </a:p>
      </dgm:t>
    </dgm:pt>
    <dgm:pt modelId="{98E59959-C360-4E84-B0AA-6AAD45A1B8B6}" type="sibTrans" cxnId="{49FEE1CD-E366-46CE-B48A-0E5D48E10649}">
      <dgm:prSet/>
      <dgm:spPr/>
      <dgm:t>
        <a:bodyPr/>
        <a:lstStyle/>
        <a:p>
          <a:endParaRPr lang="en-US" sz="2000">
            <a:latin typeface="DB HelvethaicaMon X 77 BdCond" panose="02000506090000020004" pitchFamily="2" charset="-34"/>
            <a:cs typeface="DB HelvethaicaMon X 77 BdCond" panose="02000506090000020004" pitchFamily="2" charset="-34"/>
          </a:endParaRPr>
        </a:p>
      </dgm:t>
    </dgm:pt>
    <dgm:pt modelId="{024BF8BA-408C-4401-B732-F8A699393E98}">
      <dgm:prSet phldrT="[Text]" custT="1"/>
      <dgm:spPr/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th-TH" sz="3600" b="1" dirty="0">
              <a:effectLst/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งานขุดลอกตะกอนในแม่น้ำท่าจีน</a:t>
          </a:r>
        </a:p>
        <a:p>
          <a:pPr>
            <a:lnSpc>
              <a:spcPct val="70000"/>
            </a:lnSpc>
            <a:spcAft>
              <a:spcPts val="0"/>
            </a:spcAft>
          </a:pPr>
          <a:r>
            <a:rPr lang="th-TH" sz="3600" b="1" dirty="0">
              <a:effectLst/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4 บริเวณ ดังนี้</a:t>
          </a:r>
          <a:endParaRPr lang="en-US" sz="2800" dirty="0">
            <a:effectLst/>
            <a:latin typeface="DB HelvethaicaMon X 77 BdCond" panose="02000506090000020004" pitchFamily="2" charset="-34"/>
            <a:cs typeface="DB HelvethaicaMon X 77 BdCond" panose="02000506090000020004" pitchFamily="2" charset="-34"/>
          </a:endParaRPr>
        </a:p>
      </dgm:t>
    </dgm:pt>
    <dgm:pt modelId="{49B5D8EE-6E00-4E3D-A332-D9D37B323A59}" type="sibTrans" cxnId="{4173D8FA-73DB-4C23-B991-5B7C0F9FD811}">
      <dgm:prSet/>
      <dgm:spPr/>
      <dgm:t>
        <a:bodyPr/>
        <a:lstStyle/>
        <a:p>
          <a:endParaRPr lang="en-US" sz="2000">
            <a:latin typeface="DB HelvethaicaMon X 77 BdCond" panose="02000506090000020004" pitchFamily="2" charset="-34"/>
            <a:cs typeface="DB HelvethaicaMon X 77 BdCond" panose="02000506090000020004" pitchFamily="2" charset="-34"/>
          </a:endParaRPr>
        </a:p>
      </dgm:t>
    </dgm:pt>
    <dgm:pt modelId="{8E12FC2D-E26C-4FD6-BFE5-193E9E8AB82E}" type="parTrans" cxnId="{4173D8FA-73DB-4C23-B991-5B7C0F9FD811}">
      <dgm:prSet/>
      <dgm:spPr/>
      <dgm:t>
        <a:bodyPr/>
        <a:lstStyle/>
        <a:p>
          <a:endParaRPr lang="en-US" sz="2000">
            <a:latin typeface="DB HelvethaicaMon X 77 BdCond" panose="02000506090000020004" pitchFamily="2" charset="-34"/>
            <a:cs typeface="DB HelvethaicaMon X 77 BdCond" panose="02000506090000020004" pitchFamily="2" charset="-34"/>
          </a:endParaRPr>
        </a:p>
      </dgm:t>
    </dgm:pt>
    <dgm:pt modelId="{76A459BB-EBE9-4CF8-94ED-E5649C32DCB6}" type="pres">
      <dgm:prSet presAssocID="{22F9276F-67C9-449F-97E5-8CA15975CCB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F339DAC-39C4-48C1-99DE-085F21A5E78E}" type="pres">
      <dgm:prSet presAssocID="{024BF8BA-408C-4401-B732-F8A699393E98}" presName="root1" presStyleCnt="0"/>
      <dgm:spPr/>
    </dgm:pt>
    <dgm:pt modelId="{369CC1C5-9CE1-4743-8822-4ACECC5A0D02}" type="pres">
      <dgm:prSet presAssocID="{024BF8BA-408C-4401-B732-F8A699393E98}" presName="LevelOneTextNode" presStyleLbl="node0" presStyleIdx="0" presStyleCnt="1" custScaleX="437450" custScaleY="237430" custLinFactNeighborX="-55806" custLinFactNeighborY="-3732">
        <dgm:presLayoutVars>
          <dgm:chPref val="3"/>
        </dgm:presLayoutVars>
      </dgm:prSet>
      <dgm:spPr/>
    </dgm:pt>
    <dgm:pt modelId="{118B3E64-3977-4663-994C-1FD3AA888FEF}" type="pres">
      <dgm:prSet presAssocID="{024BF8BA-408C-4401-B732-F8A699393E98}" presName="level2hierChild" presStyleCnt="0"/>
      <dgm:spPr/>
    </dgm:pt>
    <dgm:pt modelId="{D1E19837-6683-447A-952D-6AA0F4892C71}" type="pres">
      <dgm:prSet presAssocID="{1DF099D9-173C-4A2E-BDFC-410D8A627647}" presName="conn2-1" presStyleLbl="parChTrans1D2" presStyleIdx="0" presStyleCnt="4"/>
      <dgm:spPr/>
    </dgm:pt>
    <dgm:pt modelId="{859F8596-7619-4DD7-A08D-1145F8C4ECDF}" type="pres">
      <dgm:prSet presAssocID="{1DF099D9-173C-4A2E-BDFC-410D8A627647}" presName="connTx" presStyleLbl="parChTrans1D2" presStyleIdx="0" presStyleCnt="4"/>
      <dgm:spPr/>
    </dgm:pt>
    <dgm:pt modelId="{4E354E3C-DAAA-40A3-B965-154FF8915FBC}" type="pres">
      <dgm:prSet presAssocID="{701ABCF0-1446-410C-AC8A-85050C4A3796}" presName="root2" presStyleCnt="0"/>
      <dgm:spPr/>
    </dgm:pt>
    <dgm:pt modelId="{8509B89B-11BE-4F65-AD53-D4A2D5B06CDE}" type="pres">
      <dgm:prSet presAssocID="{701ABCF0-1446-410C-AC8A-85050C4A3796}" presName="LevelTwoTextNode" presStyleLbl="node2" presStyleIdx="0" presStyleCnt="4" custScaleX="552807" custScaleY="452956" custLinFactNeighborX="-10371" custLinFactNeighborY="4454">
        <dgm:presLayoutVars>
          <dgm:chPref val="3"/>
        </dgm:presLayoutVars>
      </dgm:prSet>
      <dgm:spPr/>
    </dgm:pt>
    <dgm:pt modelId="{0EA4DF63-E4A5-4ADF-816F-AA10634564E8}" type="pres">
      <dgm:prSet presAssocID="{701ABCF0-1446-410C-AC8A-85050C4A3796}" presName="level3hierChild" presStyleCnt="0"/>
      <dgm:spPr/>
    </dgm:pt>
    <dgm:pt modelId="{5F137560-286F-439C-AB5B-38A560562E0C}" type="pres">
      <dgm:prSet presAssocID="{7478BBF6-506A-4738-8DB9-1CF4A27BC21F}" presName="conn2-1" presStyleLbl="parChTrans1D2" presStyleIdx="1" presStyleCnt="4"/>
      <dgm:spPr/>
    </dgm:pt>
    <dgm:pt modelId="{817B8901-381C-4F4C-A3CF-3C63CAD0C259}" type="pres">
      <dgm:prSet presAssocID="{7478BBF6-506A-4738-8DB9-1CF4A27BC21F}" presName="connTx" presStyleLbl="parChTrans1D2" presStyleIdx="1" presStyleCnt="4"/>
      <dgm:spPr/>
    </dgm:pt>
    <dgm:pt modelId="{28ECACB8-3089-444A-98D8-DEB42FD5B7AA}" type="pres">
      <dgm:prSet presAssocID="{A2B0E254-AF4D-4D24-B516-464BA9AAF6A3}" presName="root2" presStyleCnt="0"/>
      <dgm:spPr/>
    </dgm:pt>
    <dgm:pt modelId="{C4DA03D3-A1E1-4F6E-AE78-E2C66B266EBF}" type="pres">
      <dgm:prSet presAssocID="{A2B0E254-AF4D-4D24-B516-464BA9AAF6A3}" presName="LevelTwoTextNode" presStyleLbl="node2" presStyleIdx="1" presStyleCnt="4" custScaleX="552373" custScaleY="415337" custLinFactNeighborX="-10172" custLinFactNeighborY="9104">
        <dgm:presLayoutVars>
          <dgm:chPref val="3"/>
        </dgm:presLayoutVars>
      </dgm:prSet>
      <dgm:spPr/>
    </dgm:pt>
    <dgm:pt modelId="{77EFC25B-C5E9-415A-8E11-027F45FBE97C}" type="pres">
      <dgm:prSet presAssocID="{A2B0E254-AF4D-4D24-B516-464BA9AAF6A3}" presName="level3hierChild" presStyleCnt="0"/>
      <dgm:spPr/>
    </dgm:pt>
    <dgm:pt modelId="{3C5AD1D6-0245-4FB9-8399-85C255769497}" type="pres">
      <dgm:prSet presAssocID="{A6B71CCB-5AA4-44A9-9665-73AE8EE0CA31}" presName="conn2-1" presStyleLbl="parChTrans1D2" presStyleIdx="2" presStyleCnt="4"/>
      <dgm:spPr/>
    </dgm:pt>
    <dgm:pt modelId="{02E476D1-FF2A-4276-986E-C0F38690444C}" type="pres">
      <dgm:prSet presAssocID="{A6B71CCB-5AA4-44A9-9665-73AE8EE0CA31}" presName="connTx" presStyleLbl="parChTrans1D2" presStyleIdx="2" presStyleCnt="4"/>
      <dgm:spPr/>
    </dgm:pt>
    <dgm:pt modelId="{5680715B-4735-4145-B352-CD630B1823DE}" type="pres">
      <dgm:prSet presAssocID="{7B2CAAC7-15D3-4B9A-AF33-187ADE76D00B}" presName="root2" presStyleCnt="0"/>
      <dgm:spPr/>
    </dgm:pt>
    <dgm:pt modelId="{4200683C-0F29-4B43-B3DA-125E6E5F9B78}" type="pres">
      <dgm:prSet presAssocID="{7B2CAAC7-15D3-4B9A-AF33-187ADE76D00B}" presName="LevelTwoTextNode" presStyleLbl="node2" presStyleIdx="2" presStyleCnt="4" custScaleX="551726" custScaleY="370904" custLinFactNeighborX="-10371" custLinFactNeighborY="1111">
        <dgm:presLayoutVars>
          <dgm:chPref val="3"/>
        </dgm:presLayoutVars>
      </dgm:prSet>
      <dgm:spPr/>
    </dgm:pt>
    <dgm:pt modelId="{75B4658F-15FE-400B-A1FF-07D8B5B1DF6A}" type="pres">
      <dgm:prSet presAssocID="{7B2CAAC7-15D3-4B9A-AF33-187ADE76D00B}" presName="level3hierChild" presStyleCnt="0"/>
      <dgm:spPr/>
    </dgm:pt>
    <dgm:pt modelId="{42D16326-1E13-4916-A88B-6C9B4377783C}" type="pres">
      <dgm:prSet presAssocID="{344D6956-0584-4E7C-A262-491595127DCD}" presName="conn2-1" presStyleLbl="parChTrans1D2" presStyleIdx="3" presStyleCnt="4"/>
      <dgm:spPr/>
    </dgm:pt>
    <dgm:pt modelId="{9D66DE96-B0ED-4B57-967D-8ADEF1726BA6}" type="pres">
      <dgm:prSet presAssocID="{344D6956-0584-4E7C-A262-491595127DCD}" presName="connTx" presStyleLbl="parChTrans1D2" presStyleIdx="3" presStyleCnt="4"/>
      <dgm:spPr/>
    </dgm:pt>
    <dgm:pt modelId="{7CBB200A-6675-4F6B-8870-A9C7A48132DF}" type="pres">
      <dgm:prSet presAssocID="{14849832-9EE3-4D64-912E-F52830BFCB8C}" presName="root2" presStyleCnt="0"/>
      <dgm:spPr/>
    </dgm:pt>
    <dgm:pt modelId="{5F6844CD-0259-4A7F-871A-A82BC1252E37}" type="pres">
      <dgm:prSet presAssocID="{14849832-9EE3-4D64-912E-F52830BFCB8C}" presName="LevelTwoTextNode" presStyleLbl="node2" presStyleIdx="3" presStyleCnt="4" custScaleX="552808" custScaleY="504033" custLinFactNeighborX="-10533" custLinFactNeighborY="-5395">
        <dgm:presLayoutVars>
          <dgm:chPref val="3"/>
        </dgm:presLayoutVars>
      </dgm:prSet>
      <dgm:spPr/>
    </dgm:pt>
    <dgm:pt modelId="{55172608-5635-4B41-A774-6E13EDF09F88}" type="pres">
      <dgm:prSet presAssocID="{14849832-9EE3-4D64-912E-F52830BFCB8C}" presName="level3hierChild" presStyleCnt="0"/>
      <dgm:spPr/>
    </dgm:pt>
  </dgm:ptLst>
  <dgm:cxnLst>
    <dgm:cxn modelId="{0A6F8F02-718D-4638-AE09-01F846D0D3D8}" srcId="{024BF8BA-408C-4401-B732-F8A699393E98}" destId="{A2B0E254-AF4D-4D24-B516-464BA9AAF6A3}" srcOrd="1" destOrd="0" parTransId="{7478BBF6-506A-4738-8DB9-1CF4A27BC21F}" sibTransId="{8B1B7071-42BE-4414-AC51-A717A05434A3}"/>
    <dgm:cxn modelId="{1E52BE09-6086-4574-B3D4-9814675AFF3A}" type="presOf" srcId="{A2B0E254-AF4D-4D24-B516-464BA9AAF6A3}" destId="{C4DA03D3-A1E1-4F6E-AE78-E2C66B266EBF}" srcOrd="0" destOrd="0" presId="urn:microsoft.com/office/officeart/2008/layout/HorizontalMultiLevelHierarchy"/>
    <dgm:cxn modelId="{B4BF421B-C20D-401B-92BA-C524697FFCED}" type="presOf" srcId="{344D6956-0584-4E7C-A262-491595127DCD}" destId="{42D16326-1E13-4916-A88B-6C9B4377783C}" srcOrd="0" destOrd="0" presId="urn:microsoft.com/office/officeart/2008/layout/HorizontalMultiLevelHierarchy"/>
    <dgm:cxn modelId="{CD5C492A-EBCE-4B23-AC65-7DAA11339D86}" type="presOf" srcId="{14849832-9EE3-4D64-912E-F52830BFCB8C}" destId="{5F6844CD-0259-4A7F-871A-A82BC1252E37}" srcOrd="0" destOrd="0" presId="urn:microsoft.com/office/officeart/2008/layout/HorizontalMultiLevelHierarchy"/>
    <dgm:cxn modelId="{BF91295E-C897-44AC-BD7D-94874C3D276A}" srcId="{024BF8BA-408C-4401-B732-F8A699393E98}" destId="{7B2CAAC7-15D3-4B9A-AF33-187ADE76D00B}" srcOrd="2" destOrd="0" parTransId="{A6B71CCB-5AA4-44A9-9665-73AE8EE0CA31}" sibTransId="{75097200-596C-45FF-AD8F-7E7E03B8F238}"/>
    <dgm:cxn modelId="{E5692868-002A-4858-A1C1-654C47441D48}" type="presOf" srcId="{024BF8BA-408C-4401-B732-F8A699393E98}" destId="{369CC1C5-9CE1-4743-8822-4ACECC5A0D02}" srcOrd="0" destOrd="0" presId="urn:microsoft.com/office/officeart/2008/layout/HorizontalMultiLevelHierarchy"/>
    <dgm:cxn modelId="{A8C8D96A-C2D3-4A62-974A-3356A1B3128E}" type="presOf" srcId="{701ABCF0-1446-410C-AC8A-85050C4A3796}" destId="{8509B89B-11BE-4F65-AD53-D4A2D5B06CDE}" srcOrd="0" destOrd="0" presId="urn:microsoft.com/office/officeart/2008/layout/HorizontalMultiLevelHierarchy"/>
    <dgm:cxn modelId="{5EC3E67F-F93B-4875-88FD-3EAAC3723AE7}" type="presOf" srcId="{1DF099D9-173C-4A2E-BDFC-410D8A627647}" destId="{859F8596-7619-4DD7-A08D-1145F8C4ECDF}" srcOrd="1" destOrd="0" presId="urn:microsoft.com/office/officeart/2008/layout/HorizontalMultiLevelHierarchy"/>
    <dgm:cxn modelId="{B827EC86-C242-4E8C-B9BF-2029E33C8F05}" type="presOf" srcId="{1DF099D9-173C-4A2E-BDFC-410D8A627647}" destId="{D1E19837-6683-447A-952D-6AA0F4892C71}" srcOrd="0" destOrd="0" presId="urn:microsoft.com/office/officeart/2008/layout/HorizontalMultiLevelHierarchy"/>
    <dgm:cxn modelId="{F648AE9D-C54F-49D8-9804-EC7E225E689B}" type="presOf" srcId="{344D6956-0584-4E7C-A262-491595127DCD}" destId="{9D66DE96-B0ED-4B57-967D-8ADEF1726BA6}" srcOrd="1" destOrd="0" presId="urn:microsoft.com/office/officeart/2008/layout/HorizontalMultiLevelHierarchy"/>
    <dgm:cxn modelId="{46AB43A4-4453-4D2A-A719-02C359F419E8}" type="presOf" srcId="{A6B71CCB-5AA4-44A9-9665-73AE8EE0CA31}" destId="{02E476D1-FF2A-4276-986E-C0F38690444C}" srcOrd="1" destOrd="0" presId="urn:microsoft.com/office/officeart/2008/layout/HorizontalMultiLevelHierarchy"/>
    <dgm:cxn modelId="{1C03DFAE-7BBF-4E91-981E-289A6A2CFF95}" srcId="{024BF8BA-408C-4401-B732-F8A699393E98}" destId="{701ABCF0-1446-410C-AC8A-85050C4A3796}" srcOrd="0" destOrd="0" parTransId="{1DF099D9-173C-4A2E-BDFC-410D8A627647}" sibTransId="{3679488B-9B1D-4628-A24C-8CE020B8C6DB}"/>
    <dgm:cxn modelId="{49FEE1CD-E366-46CE-B48A-0E5D48E10649}" srcId="{024BF8BA-408C-4401-B732-F8A699393E98}" destId="{14849832-9EE3-4D64-912E-F52830BFCB8C}" srcOrd="3" destOrd="0" parTransId="{344D6956-0584-4E7C-A262-491595127DCD}" sibTransId="{98E59959-C360-4E84-B0AA-6AAD45A1B8B6}"/>
    <dgm:cxn modelId="{03DBA5D0-4524-4BEA-A865-9E9B7DD8E055}" type="presOf" srcId="{7478BBF6-506A-4738-8DB9-1CF4A27BC21F}" destId="{817B8901-381C-4F4C-A3CF-3C63CAD0C259}" srcOrd="1" destOrd="0" presId="urn:microsoft.com/office/officeart/2008/layout/HorizontalMultiLevelHierarchy"/>
    <dgm:cxn modelId="{DC2A0DD3-206E-4FCA-8EDF-E8F6655359A8}" type="presOf" srcId="{7B2CAAC7-15D3-4B9A-AF33-187ADE76D00B}" destId="{4200683C-0F29-4B43-B3DA-125E6E5F9B78}" srcOrd="0" destOrd="0" presId="urn:microsoft.com/office/officeart/2008/layout/HorizontalMultiLevelHierarchy"/>
    <dgm:cxn modelId="{2AE1E4E8-3862-41EE-9B28-EC18E7234464}" type="presOf" srcId="{7478BBF6-506A-4738-8DB9-1CF4A27BC21F}" destId="{5F137560-286F-439C-AB5B-38A560562E0C}" srcOrd="0" destOrd="0" presId="urn:microsoft.com/office/officeart/2008/layout/HorizontalMultiLevelHierarchy"/>
    <dgm:cxn modelId="{556634F4-E146-4080-A106-0486D5F901E6}" type="presOf" srcId="{22F9276F-67C9-449F-97E5-8CA15975CCBF}" destId="{76A459BB-EBE9-4CF8-94ED-E5649C32DCB6}" srcOrd="0" destOrd="0" presId="urn:microsoft.com/office/officeart/2008/layout/HorizontalMultiLevelHierarchy"/>
    <dgm:cxn modelId="{442D20F6-2639-40DF-89D8-D154509FC7DF}" type="presOf" srcId="{A6B71CCB-5AA4-44A9-9665-73AE8EE0CA31}" destId="{3C5AD1D6-0245-4FB9-8399-85C255769497}" srcOrd="0" destOrd="0" presId="urn:microsoft.com/office/officeart/2008/layout/HorizontalMultiLevelHierarchy"/>
    <dgm:cxn modelId="{4173D8FA-73DB-4C23-B991-5B7C0F9FD811}" srcId="{22F9276F-67C9-449F-97E5-8CA15975CCBF}" destId="{024BF8BA-408C-4401-B732-F8A699393E98}" srcOrd="0" destOrd="0" parTransId="{8E12FC2D-E26C-4FD6-BFE5-193E9E8AB82E}" sibTransId="{49B5D8EE-6E00-4E3D-A332-D9D37B323A59}"/>
    <dgm:cxn modelId="{33660805-8DCC-47BF-8D50-D4C7B503BE04}" type="presParOf" srcId="{76A459BB-EBE9-4CF8-94ED-E5649C32DCB6}" destId="{1F339DAC-39C4-48C1-99DE-085F21A5E78E}" srcOrd="0" destOrd="0" presId="urn:microsoft.com/office/officeart/2008/layout/HorizontalMultiLevelHierarchy"/>
    <dgm:cxn modelId="{992366B5-B3AC-4FFA-B8D3-E916619B9086}" type="presParOf" srcId="{1F339DAC-39C4-48C1-99DE-085F21A5E78E}" destId="{369CC1C5-9CE1-4743-8822-4ACECC5A0D02}" srcOrd="0" destOrd="0" presId="urn:microsoft.com/office/officeart/2008/layout/HorizontalMultiLevelHierarchy"/>
    <dgm:cxn modelId="{88AD5364-1621-4272-B7F8-77C0B60C8B98}" type="presParOf" srcId="{1F339DAC-39C4-48C1-99DE-085F21A5E78E}" destId="{118B3E64-3977-4663-994C-1FD3AA888FEF}" srcOrd="1" destOrd="0" presId="urn:microsoft.com/office/officeart/2008/layout/HorizontalMultiLevelHierarchy"/>
    <dgm:cxn modelId="{B913CD61-9ACB-45B6-8BCE-9F8130AB6F30}" type="presParOf" srcId="{118B3E64-3977-4663-994C-1FD3AA888FEF}" destId="{D1E19837-6683-447A-952D-6AA0F4892C71}" srcOrd="0" destOrd="0" presId="urn:microsoft.com/office/officeart/2008/layout/HorizontalMultiLevelHierarchy"/>
    <dgm:cxn modelId="{8A93EDDB-3056-47EB-81BB-DAAC5C8CD0C8}" type="presParOf" srcId="{D1E19837-6683-447A-952D-6AA0F4892C71}" destId="{859F8596-7619-4DD7-A08D-1145F8C4ECDF}" srcOrd="0" destOrd="0" presId="urn:microsoft.com/office/officeart/2008/layout/HorizontalMultiLevelHierarchy"/>
    <dgm:cxn modelId="{223560B1-37BC-4C6B-A500-EBD56ACE2525}" type="presParOf" srcId="{118B3E64-3977-4663-994C-1FD3AA888FEF}" destId="{4E354E3C-DAAA-40A3-B965-154FF8915FBC}" srcOrd="1" destOrd="0" presId="urn:microsoft.com/office/officeart/2008/layout/HorizontalMultiLevelHierarchy"/>
    <dgm:cxn modelId="{31101070-F88D-42E3-B3DC-1E7F4AF30A78}" type="presParOf" srcId="{4E354E3C-DAAA-40A3-B965-154FF8915FBC}" destId="{8509B89B-11BE-4F65-AD53-D4A2D5B06CDE}" srcOrd="0" destOrd="0" presId="urn:microsoft.com/office/officeart/2008/layout/HorizontalMultiLevelHierarchy"/>
    <dgm:cxn modelId="{0CDF616C-554D-40EA-964F-63A85B0F9C7E}" type="presParOf" srcId="{4E354E3C-DAAA-40A3-B965-154FF8915FBC}" destId="{0EA4DF63-E4A5-4ADF-816F-AA10634564E8}" srcOrd="1" destOrd="0" presId="urn:microsoft.com/office/officeart/2008/layout/HorizontalMultiLevelHierarchy"/>
    <dgm:cxn modelId="{DFB47BFB-D33B-4261-9975-3D464F2234FD}" type="presParOf" srcId="{118B3E64-3977-4663-994C-1FD3AA888FEF}" destId="{5F137560-286F-439C-AB5B-38A560562E0C}" srcOrd="2" destOrd="0" presId="urn:microsoft.com/office/officeart/2008/layout/HorizontalMultiLevelHierarchy"/>
    <dgm:cxn modelId="{746116B4-0D07-47C8-A01C-F51CFEDEF744}" type="presParOf" srcId="{5F137560-286F-439C-AB5B-38A560562E0C}" destId="{817B8901-381C-4F4C-A3CF-3C63CAD0C259}" srcOrd="0" destOrd="0" presId="urn:microsoft.com/office/officeart/2008/layout/HorizontalMultiLevelHierarchy"/>
    <dgm:cxn modelId="{EF742BFA-3C0C-40C3-B403-0480C0B7C1AB}" type="presParOf" srcId="{118B3E64-3977-4663-994C-1FD3AA888FEF}" destId="{28ECACB8-3089-444A-98D8-DEB42FD5B7AA}" srcOrd="3" destOrd="0" presId="urn:microsoft.com/office/officeart/2008/layout/HorizontalMultiLevelHierarchy"/>
    <dgm:cxn modelId="{3FC0240A-AB41-43A7-B34E-491088C9BC58}" type="presParOf" srcId="{28ECACB8-3089-444A-98D8-DEB42FD5B7AA}" destId="{C4DA03D3-A1E1-4F6E-AE78-E2C66B266EBF}" srcOrd="0" destOrd="0" presId="urn:microsoft.com/office/officeart/2008/layout/HorizontalMultiLevelHierarchy"/>
    <dgm:cxn modelId="{F1EBBD55-CE6D-4014-9423-D5CDA0BDA6AA}" type="presParOf" srcId="{28ECACB8-3089-444A-98D8-DEB42FD5B7AA}" destId="{77EFC25B-C5E9-415A-8E11-027F45FBE97C}" srcOrd="1" destOrd="0" presId="urn:microsoft.com/office/officeart/2008/layout/HorizontalMultiLevelHierarchy"/>
    <dgm:cxn modelId="{5701479C-EA70-40DB-9283-D68812959F07}" type="presParOf" srcId="{118B3E64-3977-4663-994C-1FD3AA888FEF}" destId="{3C5AD1D6-0245-4FB9-8399-85C255769497}" srcOrd="4" destOrd="0" presId="urn:microsoft.com/office/officeart/2008/layout/HorizontalMultiLevelHierarchy"/>
    <dgm:cxn modelId="{CDFEFCAC-A7E4-4230-9CB3-E2C5D6971F56}" type="presParOf" srcId="{3C5AD1D6-0245-4FB9-8399-85C255769497}" destId="{02E476D1-FF2A-4276-986E-C0F38690444C}" srcOrd="0" destOrd="0" presId="urn:microsoft.com/office/officeart/2008/layout/HorizontalMultiLevelHierarchy"/>
    <dgm:cxn modelId="{6556D015-3F28-4244-AA42-368629FB6561}" type="presParOf" srcId="{118B3E64-3977-4663-994C-1FD3AA888FEF}" destId="{5680715B-4735-4145-B352-CD630B1823DE}" srcOrd="5" destOrd="0" presId="urn:microsoft.com/office/officeart/2008/layout/HorizontalMultiLevelHierarchy"/>
    <dgm:cxn modelId="{D99BE41C-2C2C-4C9B-AE23-D5D39048EBBE}" type="presParOf" srcId="{5680715B-4735-4145-B352-CD630B1823DE}" destId="{4200683C-0F29-4B43-B3DA-125E6E5F9B78}" srcOrd="0" destOrd="0" presId="urn:microsoft.com/office/officeart/2008/layout/HorizontalMultiLevelHierarchy"/>
    <dgm:cxn modelId="{B3176304-AC62-4F2C-A457-CB33566FC906}" type="presParOf" srcId="{5680715B-4735-4145-B352-CD630B1823DE}" destId="{75B4658F-15FE-400B-A1FF-07D8B5B1DF6A}" srcOrd="1" destOrd="0" presId="urn:microsoft.com/office/officeart/2008/layout/HorizontalMultiLevelHierarchy"/>
    <dgm:cxn modelId="{9E108E7A-7C57-4CD0-9F84-7750F0FE31D9}" type="presParOf" srcId="{118B3E64-3977-4663-994C-1FD3AA888FEF}" destId="{42D16326-1E13-4916-A88B-6C9B4377783C}" srcOrd="6" destOrd="0" presId="urn:microsoft.com/office/officeart/2008/layout/HorizontalMultiLevelHierarchy"/>
    <dgm:cxn modelId="{4D2E7A37-BBB6-4E8B-BF8B-644E41CD266F}" type="presParOf" srcId="{42D16326-1E13-4916-A88B-6C9B4377783C}" destId="{9D66DE96-B0ED-4B57-967D-8ADEF1726BA6}" srcOrd="0" destOrd="0" presId="urn:microsoft.com/office/officeart/2008/layout/HorizontalMultiLevelHierarchy"/>
    <dgm:cxn modelId="{E549D5BF-B3C3-4E34-B63D-33657820055A}" type="presParOf" srcId="{118B3E64-3977-4663-994C-1FD3AA888FEF}" destId="{7CBB200A-6675-4F6B-8870-A9C7A48132DF}" srcOrd="7" destOrd="0" presId="urn:microsoft.com/office/officeart/2008/layout/HorizontalMultiLevelHierarchy"/>
    <dgm:cxn modelId="{2BC402EF-C0A3-4475-B70E-CBEE532ED3D3}" type="presParOf" srcId="{7CBB200A-6675-4F6B-8870-A9C7A48132DF}" destId="{5F6844CD-0259-4A7F-871A-A82BC1252E37}" srcOrd="0" destOrd="0" presId="urn:microsoft.com/office/officeart/2008/layout/HorizontalMultiLevelHierarchy"/>
    <dgm:cxn modelId="{B314C8A8-A15F-4655-A1F7-95DD9A194C1C}" type="presParOf" srcId="{7CBB200A-6675-4F6B-8870-A9C7A48132DF}" destId="{55172608-5635-4B41-A774-6E13EDF09F88}" srcOrd="1" destOrd="0" presId="urn:microsoft.com/office/officeart/2008/layout/HorizontalMultiLevelHierarchy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16326-1E13-4916-A88B-6C9B4377783C}">
      <dsp:nvSpPr>
        <dsp:cNvPr id="0" name=""/>
        <dsp:cNvSpPr/>
      </dsp:nvSpPr>
      <dsp:spPr>
        <a:xfrm>
          <a:off x="1449799" y="2960161"/>
          <a:ext cx="107239" cy="22249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3619" y="0"/>
              </a:lnTo>
              <a:lnTo>
                <a:pt x="53619" y="2224977"/>
              </a:lnTo>
              <a:lnTo>
                <a:pt x="107239" y="2224977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latin typeface="DB HelvethaicaMon X 77 BdCond" panose="02000506090000020004" pitchFamily="2" charset="-34"/>
            <a:cs typeface="DB HelvethaicaMon X 77 BdCond" panose="02000506090000020004" pitchFamily="2" charset="-34"/>
          </a:endParaRPr>
        </a:p>
      </dsp:txBody>
      <dsp:txXfrm>
        <a:off x="1447729" y="4016961"/>
        <a:ext cx="111378" cy="111378"/>
      </dsp:txXfrm>
    </dsp:sp>
    <dsp:sp modelId="{3C5AD1D6-0245-4FB9-8399-85C255769497}">
      <dsp:nvSpPr>
        <dsp:cNvPr id="0" name=""/>
        <dsp:cNvSpPr/>
      </dsp:nvSpPr>
      <dsp:spPr>
        <a:xfrm>
          <a:off x="1449799" y="2960161"/>
          <a:ext cx="109000" cy="713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4500" y="0"/>
              </a:lnTo>
              <a:lnTo>
                <a:pt x="54500" y="713823"/>
              </a:lnTo>
              <a:lnTo>
                <a:pt x="109000" y="713823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latin typeface="DB HelvethaicaMon X 77 BdCond" panose="02000506090000020004" pitchFamily="2" charset="-34"/>
            <a:cs typeface="DB HelvethaicaMon X 77 BdCond" panose="02000506090000020004" pitchFamily="2" charset="-34"/>
          </a:endParaRPr>
        </a:p>
      </dsp:txBody>
      <dsp:txXfrm>
        <a:off x="1486246" y="3299021"/>
        <a:ext cx="36104" cy="36104"/>
      </dsp:txXfrm>
    </dsp:sp>
    <dsp:sp modelId="{5F137560-286F-439C-AB5B-38A560562E0C}">
      <dsp:nvSpPr>
        <dsp:cNvPr id="0" name=""/>
        <dsp:cNvSpPr/>
      </dsp:nvSpPr>
      <dsp:spPr>
        <a:xfrm>
          <a:off x="1449799" y="2314738"/>
          <a:ext cx="111163" cy="645422"/>
        </a:xfrm>
        <a:custGeom>
          <a:avLst/>
          <a:gdLst/>
          <a:ahLst/>
          <a:cxnLst/>
          <a:rect l="0" t="0" r="0" b="0"/>
          <a:pathLst>
            <a:path>
              <a:moveTo>
                <a:pt x="0" y="645422"/>
              </a:moveTo>
              <a:lnTo>
                <a:pt x="55581" y="645422"/>
              </a:lnTo>
              <a:lnTo>
                <a:pt x="55581" y="0"/>
              </a:lnTo>
              <a:lnTo>
                <a:pt x="111163" y="0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latin typeface="DB HelvethaicaMon X 77 BdCond" panose="02000506090000020004" pitchFamily="2" charset="-34"/>
            <a:cs typeface="DB HelvethaicaMon X 77 BdCond" panose="02000506090000020004" pitchFamily="2" charset="-34"/>
          </a:endParaRPr>
        </a:p>
      </dsp:txBody>
      <dsp:txXfrm>
        <a:off x="1489007" y="2621076"/>
        <a:ext cx="32746" cy="32746"/>
      </dsp:txXfrm>
    </dsp:sp>
    <dsp:sp modelId="{D1E19837-6683-447A-952D-6AA0F4892C71}">
      <dsp:nvSpPr>
        <dsp:cNvPr id="0" name=""/>
        <dsp:cNvSpPr/>
      </dsp:nvSpPr>
      <dsp:spPr>
        <a:xfrm>
          <a:off x="1449799" y="777621"/>
          <a:ext cx="109000" cy="2182539"/>
        </a:xfrm>
        <a:custGeom>
          <a:avLst/>
          <a:gdLst/>
          <a:ahLst/>
          <a:cxnLst/>
          <a:rect l="0" t="0" r="0" b="0"/>
          <a:pathLst>
            <a:path>
              <a:moveTo>
                <a:pt x="0" y="2182539"/>
              </a:moveTo>
              <a:lnTo>
                <a:pt x="54500" y="2182539"/>
              </a:lnTo>
              <a:lnTo>
                <a:pt x="54500" y="0"/>
              </a:lnTo>
              <a:lnTo>
                <a:pt x="109000" y="0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latin typeface="DB HelvethaicaMon X 77 BdCond" panose="02000506090000020004" pitchFamily="2" charset="-34"/>
            <a:cs typeface="DB HelvethaicaMon X 77 BdCond" panose="02000506090000020004" pitchFamily="2" charset="-34"/>
          </a:endParaRPr>
        </a:p>
      </dsp:txBody>
      <dsp:txXfrm>
        <a:off x="1449667" y="1814260"/>
        <a:ext cx="109263" cy="109263"/>
      </dsp:txXfrm>
    </dsp:sp>
    <dsp:sp modelId="{369CC1C5-9CE1-4743-8822-4ACECC5A0D02}">
      <dsp:nvSpPr>
        <dsp:cNvPr id="0" name=""/>
        <dsp:cNvSpPr/>
      </dsp:nvSpPr>
      <dsp:spPr>
        <a:xfrm rot="16200000">
          <a:off x="-1345868" y="2235261"/>
          <a:ext cx="4141535" cy="144979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3600" b="1" kern="1200" dirty="0">
              <a:effectLst/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งานขุดลอกตะกอนในแม่น้ำท่าจีน</a:t>
          </a:r>
        </a:p>
        <a:p>
          <a:pPr marL="0" lvl="0" indent="0" algn="ctr" defTabSz="16002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3600" b="1" kern="1200" dirty="0">
              <a:effectLst/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4 บริเวณ ดังนี้</a:t>
          </a:r>
          <a:endParaRPr lang="en-US" sz="2800" kern="1200" dirty="0">
            <a:effectLst/>
            <a:latin typeface="DB HelvethaicaMon X 77 BdCond" panose="02000506090000020004" pitchFamily="2" charset="-34"/>
            <a:cs typeface="DB HelvethaicaMon X 77 BdCond" panose="02000506090000020004" pitchFamily="2" charset="-34"/>
          </a:endParaRPr>
        </a:p>
      </dsp:txBody>
      <dsp:txXfrm>
        <a:off x="-1345868" y="2235261"/>
        <a:ext cx="4141535" cy="1449799"/>
      </dsp:txXfrm>
    </dsp:sp>
    <dsp:sp modelId="{8509B89B-11BE-4F65-AD53-D4A2D5B06CDE}">
      <dsp:nvSpPr>
        <dsp:cNvPr id="0" name=""/>
        <dsp:cNvSpPr/>
      </dsp:nvSpPr>
      <dsp:spPr>
        <a:xfrm>
          <a:off x="1558799" y="27027"/>
          <a:ext cx="6009340" cy="1501189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thaiDi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rgbClr val="FF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          </a:t>
          </a:r>
          <a:r>
            <a:rPr lang="th-TH" sz="2800" b="0" kern="1200" dirty="0">
              <a:solidFill>
                <a:srgbClr val="FF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งานขุดลอกตะกอนในแม่น้ำท่าจีนบริเวณเหนือ ปตร.ท่าโบสถ์ </a:t>
          </a:r>
          <a:br>
            <a:rPr lang="th-TH" sz="2800" b="0" kern="1200" dirty="0">
              <a:solidFill>
                <a:srgbClr val="FF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</a:br>
          <a:r>
            <a:rPr lang="th-TH" sz="2800" b="0" kern="1200" dirty="0">
              <a:solidFill>
                <a:schemeClr val="tx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ให้สามารถรองรับปริมาณการส่งน้ำได้ไม่น้อยกว่า 270 ลบ.ม./วินาที มีความยาวรวมไม่น้อยกว่า 15 กิโลเมตร</a:t>
          </a:r>
          <a:endParaRPr lang="en-US" sz="2800" b="0" kern="1200" dirty="0">
            <a:solidFill>
              <a:schemeClr val="tx1"/>
            </a:solidFill>
            <a:latin typeface="DB HelvethaicaMon X 77 BdCond" panose="02000506090000020004" pitchFamily="2" charset="-34"/>
            <a:cs typeface="DB HelvethaicaMon X 77 BdCond" panose="02000506090000020004" pitchFamily="2" charset="-34"/>
          </a:endParaRPr>
        </a:p>
      </dsp:txBody>
      <dsp:txXfrm>
        <a:off x="1558799" y="27027"/>
        <a:ext cx="6009340" cy="1501189"/>
      </dsp:txXfrm>
    </dsp:sp>
    <dsp:sp modelId="{C4DA03D3-A1E1-4F6E-AE78-E2C66B266EBF}">
      <dsp:nvSpPr>
        <dsp:cNvPr id="0" name=""/>
        <dsp:cNvSpPr/>
      </dsp:nvSpPr>
      <dsp:spPr>
        <a:xfrm>
          <a:off x="1560962" y="1626482"/>
          <a:ext cx="6004622" cy="1376512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thaiDi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rgbClr val="F2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          </a:t>
          </a:r>
          <a:r>
            <a:rPr lang="th-TH" sz="2800" b="0" kern="1200" dirty="0">
              <a:solidFill>
                <a:srgbClr val="F2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งานขุดลอกตะกอนในแม่น้ำท่าจีนบริเวณเหนือ ปตร.</a:t>
          </a:r>
          <a:br>
            <a:rPr lang="en-US" sz="2800" b="0" kern="1200" dirty="0">
              <a:solidFill>
                <a:srgbClr val="F2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</a:br>
          <a:r>
            <a:rPr lang="th-TH" sz="2800" b="0" kern="1200" dirty="0">
              <a:solidFill>
                <a:srgbClr val="F2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ชลมารคพิจารณ์ (สามชุก) </a:t>
          </a:r>
          <a:r>
            <a:rPr lang="th-TH" sz="2800" b="0" kern="1200" dirty="0">
              <a:solidFill>
                <a:schemeClr val="tx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ให้รองรับปริมาณการส่งน้ำได้ไม่น้อยกว่า </a:t>
          </a:r>
          <a:br>
            <a:rPr lang="th-TH" sz="2800" b="0" kern="1200" dirty="0">
              <a:solidFill>
                <a:schemeClr val="tx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</a:br>
          <a:r>
            <a:rPr lang="th-TH" sz="2800" b="0" kern="1200" dirty="0">
              <a:solidFill>
                <a:schemeClr val="tx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250 ลบ.ม./วินาที มีความยาวรวมไม่น้อยกว่า 16 กิโลเมตร </a:t>
          </a:r>
          <a:endParaRPr lang="en-US" sz="2800" b="0" kern="1200" dirty="0">
            <a:solidFill>
              <a:schemeClr val="tx1"/>
            </a:solidFill>
            <a:latin typeface="DB HelvethaicaMon X 77 BdCond" panose="02000506090000020004" pitchFamily="2" charset="-34"/>
            <a:cs typeface="DB HelvethaicaMon X 77 BdCond" panose="02000506090000020004" pitchFamily="2" charset="-34"/>
          </a:endParaRPr>
        </a:p>
      </dsp:txBody>
      <dsp:txXfrm>
        <a:off x="1560962" y="1626482"/>
        <a:ext cx="6004622" cy="1376512"/>
      </dsp:txXfrm>
    </dsp:sp>
    <dsp:sp modelId="{4200683C-0F29-4B43-B3DA-125E6E5F9B78}">
      <dsp:nvSpPr>
        <dsp:cNvPr id="0" name=""/>
        <dsp:cNvSpPr/>
      </dsp:nvSpPr>
      <dsp:spPr>
        <a:xfrm>
          <a:off x="1558799" y="3059359"/>
          <a:ext cx="5997589" cy="1229252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40000"/>
              <a:lumOff val="60000"/>
            </a:schemeClr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0" numCol="1" spcCol="1270" anchor="ctr" anchorCtr="0">
          <a:noAutofit/>
        </a:bodyPr>
        <a:lstStyle/>
        <a:p>
          <a:pPr marL="0" lvl="0" indent="0" algn="thaiDi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rgbClr val="F2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         </a:t>
          </a:r>
          <a:r>
            <a:rPr lang="th-TH" sz="2800" b="0" kern="1200" dirty="0">
              <a:solidFill>
                <a:srgbClr val="F2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งานขุดลอกตะกอนในแม่น้ำท่าจีนบริเวณเหนือ ปตร.โพธิ์พระยา </a:t>
          </a:r>
          <a:br>
            <a:rPr lang="th-TH" sz="2800" b="0" kern="1200" dirty="0">
              <a:solidFill>
                <a:srgbClr val="F2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</a:br>
          <a:r>
            <a:rPr lang="th-TH" sz="2800" b="0" kern="1200" dirty="0">
              <a:solidFill>
                <a:schemeClr val="tx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ให้สามารถรองรับปริมาณการส่งน้ำได้ไม่น้อยกว่า 200 ลบ.ม./วินาที </a:t>
          </a:r>
          <a:br>
            <a:rPr lang="th-TH" sz="2800" b="0" kern="1200" dirty="0">
              <a:solidFill>
                <a:schemeClr val="tx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</a:br>
          <a:r>
            <a:rPr lang="th-TH" sz="2800" b="0" kern="1200" dirty="0">
              <a:solidFill>
                <a:schemeClr val="tx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มีความยาวรวมไม่น้อยกว่า 9 กิโลเมตร</a:t>
          </a:r>
          <a:endParaRPr lang="en-US" sz="2800" b="0" kern="1200" dirty="0">
            <a:solidFill>
              <a:schemeClr val="tx1"/>
            </a:solidFill>
            <a:latin typeface="DB HelvethaicaMon X 77 BdCond" panose="02000506090000020004" pitchFamily="2" charset="-34"/>
            <a:cs typeface="DB HelvethaicaMon X 77 BdCond" panose="02000506090000020004" pitchFamily="2" charset="-34"/>
          </a:endParaRPr>
        </a:p>
      </dsp:txBody>
      <dsp:txXfrm>
        <a:off x="1558799" y="3059359"/>
        <a:ext cx="5997589" cy="1229252"/>
      </dsp:txXfrm>
    </dsp:sp>
    <dsp:sp modelId="{5F6844CD-0259-4A7F-871A-A82BC1252E37}">
      <dsp:nvSpPr>
        <dsp:cNvPr id="0" name=""/>
        <dsp:cNvSpPr/>
      </dsp:nvSpPr>
      <dsp:spPr>
        <a:xfrm>
          <a:off x="1557038" y="4349904"/>
          <a:ext cx="6009351" cy="1670468"/>
        </a:xfrm>
        <a:prstGeom prst="rect">
          <a:avLst/>
        </a:prstGeom>
        <a:solidFill>
          <a:srgbClr val="FFC5E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0" numCol="1" spcCol="1270" anchor="ctr" anchorCtr="0">
          <a:noAutofit/>
        </a:bodyPr>
        <a:lstStyle/>
        <a:p>
          <a:pPr marL="0" lvl="0" indent="0" algn="thaiDi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>
              <a:solidFill>
                <a:srgbClr val="F2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         </a:t>
          </a:r>
          <a:r>
            <a:rPr lang="th-TH" sz="2800" b="0" kern="1200" dirty="0">
              <a:solidFill>
                <a:srgbClr val="F2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งานขุดลอกตะกอนในแม่น้ำท่าจีน ตั้งแต่ท้าย ปตร.โพธิ์พระยา </a:t>
          </a:r>
          <a:br>
            <a:rPr lang="th-TH" sz="2800" b="0" kern="1200" dirty="0">
              <a:solidFill>
                <a:srgbClr val="F2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</a:br>
          <a:r>
            <a:rPr lang="th-TH" sz="2800" b="0" kern="1200" dirty="0">
              <a:solidFill>
                <a:srgbClr val="F2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ถึงจุดบรรจบคลองสองพี่น้อง (จุดจบคลองพระยาบรรลือ) </a:t>
          </a:r>
          <a:br>
            <a:rPr lang="th-TH" sz="2800" b="0" kern="1200" dirty="0">
              <a:solidFill>
                <a:srgbClr val="F2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</a:br>
          <a:r>
            <a:rPr lang="th-TH" sz="2800" b="0" kern="1200" dirty="0">
              <a:solidFill>
                <a:schemeClr val="tx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rPr>
            <a:t>ให้สามารถรองรับปริมาณการส่งน้ำได้ ไม่น้อยกว่า 150  ลบ.ม./วินาที มีความยาวรวมไม่น้อยกว่า 52 กิโลเมตร</a:t>
          </a:r>
          <a:endParaRPr lang="en-US" sz="2800" b="0" kern="1200" dirty="0">
            <a:latin typeface="DB HelvethaicaMon X 77 BdCond" panose="02000506090000020004" pitchFamily="2" charset="-34"/>
            <a:cs typeface="DB HelvethaicaMon X 77 BdCond" panose="02000506090000020004" pitchFamily="2" charset="-34"/>
          </a:endParaRPr>
        </a:p>
      </dsp:txBody>
      <dsp:txXfrm>
        <a:off x="1557038" y="4349904"/>
        <a:ext cx="6009351" cy="1670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CBA98-3621-480D-99F6-AF5F5C167A2F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2743200" y="1143000"/>
            <a:ext cx="13716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B3268-89A7-4778-991D-EE8D1CB3A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90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66A1A-0236-4672-A518-4EBF557BE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5387342"/>
            <a:ext cx="10972800" cy="1146048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2598F5-1296-431E-A8CC-1E6A3B6D2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17289782"/>
            <a:ext cx="10972800" cy="7947658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51199-6451-4987-B4EB-8027C3557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C95A-AC01-4789-8B0F-40F39732E35B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60C12-E55E-42FA-8664-C930A44BB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6A0EE-685F-4C51-A326-3B442DF65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600F-6333-4872-A86F-6BC66FC8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88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283CD-4C81-4485-A68B-72E084C42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4ED916-EB9B-4D33-9274-7E9E46D639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6D06C-B2D7-41E1-9914-D95F20E73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C95A-AC01-4789-8B0F-40F39732E35B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D55E0-66FC-4993-8FB1-85DE916E1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46026-927B-4470-8C24-CC9AD0C5D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600F-6333-4872-A86F-6BC66FC8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04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EB9AA8-6991-46D4-857B-035B6A3F78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1752600"/>
            <a:ext cx="315468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66086C-D430-428F-A7D0-ECA07FE68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1752600"/>
            <a:ext cx="928116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7A2A8-187B-47AC-B3FA-C42C44CD0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C95A-AC01-4789-8B0F-40F39732E35B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6AFEF-13F0-40A8-BDF6-9D4322373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95FD4-B5CC-4C27-91DD-943C089E4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600F-6333-4872-A86F-6BC66FC8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06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AA1E4-6A6A-4921-9683-B74C4594B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243C1-23B9-495F-9407-33F631C7A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F4994-CEBD-4B55-8E85-F567AD9B1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C95A-AC01-4789-8B0F-40F39732E35B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1BB57-5383-4C77-A72D-73559EDA6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916A4-19D8-4919-A7E9-E0D7FE11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600F-6333-4872-A86F-6BC66FC8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7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B31C-5A9C-47E9-8B01-437BB86DE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8206745"/>
            <a:ext cx="12618720" cy="13693138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B05E7-D158-4E0E-AF58-E6B2FCBE5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22029425"/>
            <a:ext cx="12618720" cy="7200898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C0598-72BA-42EB-AF66-AE8011005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C95A-AC01-4789-8B0F-40F39732E35B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E45C8-3C31-4F83-B6C7-0984FFE7A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FD827-9C26-4C00-A5A1-6752437D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600F-6333-4872-A86F-6BC66FC8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81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49481-5A74-4134-B923-33616C8CE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29662-3AC8-4318-8E06-FC8982CE4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8763000"/>
            <a:ext cx="621792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0A7DC2-46F8-47ED-B472-4D3D53CB3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8763000"/>
            <a:ext cx="621792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2C2A23-1476-4AF1-A9C7-7BB333A39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C95A-AC01-4789-8B0F-40F39732E35B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463219-7939-4958-B25E-8C7CE53C5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4C7EA-90E6-4CB1-95EB-9A98AE3DA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600F-6333-4872-A86F-6BC66FC8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18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74FAB-35EA-4FB6-8C1D-D0276B3A9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1752603"/>
            <a:ext cx="12618720" cy="63627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2117C-0839-437D-974F-A663E80FE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8069582"/>
            <a:ext cx="6189344" cy="3954778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AF685-96B5-4A7B-AA73-74E829D50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12024360"/>
            <a:ext cx="6189344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E5B53A-18A8-4F76-BDB6-7BF7E607CA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8069582"/>
            <a:ext cx="6219826" cy="3954778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E169E-E70E-47C9-B2FF-5E23E09838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12024360"/>
            <a:ext cx="621982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40B8A0-124F-440F-BAF4-A048BB7B5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C95A-AC01-4789-8B0F-40F39732E35B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BB2E75-BF7C-46CA-8229-60C37EF3F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95F403-B3EB-4C1C-BDCC-F7E6E31DC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600F-6333-4872-A86F-6BC66FC8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04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64E3A-935B-463E-AEC3-90245B8C0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0767A5-7C58-40CD-A95D-29A12D37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C95A-AC01-4789-8B0F-40F39732E35B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D5073C-6BC8-45F2-8AC5-6D408BB96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F3EC2D-43E2-4155-9DD2-C808917B9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600F-6333-4872-A86F-6BC66FC8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4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5A1EF-BAAC-4F4A-A928-28A112B31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C95A-AC01-4789-8B0F-40F39732E35B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60BD65-8255-4F2F-A827-826AF9FF0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C4896-3849-4BF4-A940-D4D2FED26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600F-6333-4872-A86F-6BC66FC8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67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24CA7-BC67-4BAB-A8FC-B0D3C15DB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2194560"/>
            <a:ext cx="4718684" cy="768096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2BA7F-7208-4D88-8E8A-80E3D587D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4739642"/>
            <a:ext cx="7406640" cy="2339340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41B6B-EB5D-41D9-9495-75EA6DF47E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9875520"/>
            <a:ext cx="4718684" cy="18295622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2807E4-4E24-4747-8844-35ABA851B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C95A-AC01-4789-8B0F-40F39732E35B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A12D24-E020-40AE-9FD3-12F30EE8E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2F7A8-DA0A-43DF-A241-058150EFA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600F-6333-4872-A86F-6BC66FC8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34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260F4-ABAB-4CF3-9B3F-225291FC0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2194560"/>
            <a:ext cx="4718684" cy="768096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9BDC8E-6FF6-4297-BFAE-356C4FA4CA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4739642"/>
            <a:ext cx="7406640" cy="233934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7F22EF-5106-408C-BB7E-0EA5476B1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9875520"/>
            <a:ext cx="4718684" cy="18295622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7923E1-55BC-466C-B9B3-63D6C8EA9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C95A-AC01-4789-8B0F-40F39732E35B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83034E-308B-44D7-B184-1E236CDDA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ECAC8E-03F3-4E06-81D8-DE28108DA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600F-6333-4872-A86F-6BC66FC8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91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D7F415-DB62-475B-ADC4-B800D815D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1752603"/>
            <a:ext cx="1261872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CA008-600F-44C1-B2DC-6B65D2790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8763000"/>
            <a:ext cx="1261872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54568-5025-49D9-855B-FEFF861250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30510482"/>
            <a:ext cx="32918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6C95A-AC01-4789-8B0F-40F39732E35B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4DDFF-7E0D-4244-B448-A3D17F31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30510482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AF929-D374-4683-86FD-7D1645D2D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30510482"/>
            <a:ext cx="32918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3600F-6333-4872-A86F-6BC66FC8EB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7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2.png"/><Relationship Id="rId3" Type="http://schemas.microsoft.com/office/2007/relationships/hdphoto" Target="../media/hdphoto1.wdp"/><Relationship Id="rId7" Type="http://schemas.openxmlformats.org/officeDocument/2006/relationships/diagramData" Target="../diagrams/data1.xml"/><Relationship Id="rId12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microsoft.com/office/2007/relationships/diagramDrawing" Target="../diagrams/drawing1.xml"/><Relationship Id="rId5" Type="http://schemas.openxmlformats.org/officeDocument/2006/relationships/image" Target="../media/image11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jpe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emf"/><Relationship Id="rId4" Type="http://schemas.openxmlformats.org/officeDocument/2006/relationships/image" Target="../media/image14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png"/><Relationship Id="rId3" Type="http://schemas.openxmlformats.org/officeDocument/2006/relationships/image" Target="../media/image13.jpeg"/><Relationship Id="rId7" Type="http://schemas.openxmlformats.org/officeDocument/2006/relationships/image" Target="../media/image20.jpg"/><Relationship Id="rId12" Type="http://schemas.openxmlformats.org/officeDocument/2006/relationships/image" Target="../media/image25.png"/><Relationship Id="rId2" Type="http://schemas.openxmlformats.org/officeDocument/2006/relationships/image" Target="../media/image4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24.png"/><Relationship Id="rId5" Type="http://schemas.openxmlformats.org/officeDocument/2006/relationships/image" Target="../media/image18.jpg"/><Relationship Id="rId15" Type="http://schemas.openxmlformats.org/officeDocument/2006/relationships/image" Target="../media/image2.pn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jpg"/><Relationship Id="rId1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5.jpg"/><Relationship Id="rId18" Type="http://schemas.openxmlformats.org/officeDocument/2006/relationships/image" Target="../media/image40.jpg"/><Relationship Id="rId3" Type="http://schemas.openxmlformats.org/officeDocument/2006/relationships/image" Target="../media/image27.jpg"/><Relationship Id="rId21" Type="http://schemas.openxmlformats.org/officeDocument/2006/relationships/image" Target="../media/image42.jpg"/><Relationship Id="rId7" Type="http://schemas.openxmlformats.org/officeDocument/2006/relationships/image" Target="../media/image31.png"/><Relationship Id="rId12" Type="http://schemas.openxmlformats.org/officeDocument/2006/relationships/image" Target="../media/image34.jpg"/><Relationship Id="rId17" Type="http://schemas.openxmlformats.org/officeDocument/2006/relationships/image" Target="../media/image39.jpg"/><Relationship Id="rId25" Type="http://schemas.openxmlformats.org/officeDocument/2006/relationships/image" Target="../media/image45.png"/><Relationship Id="rId2" Type="http://schemas.openxmlformats.org/officeDocument/2006/relationships/image" Target="../media/image4.png"/><Relationship Id="rId16" Type="http://schemas.openxmlformats.org/officeDocument/2006/relationships/image" Target="../media/image38.jp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microsoft.com/office/2007/relationships/hdphoto" Target="../media/hdphoto3.wdp"/><Relationship Id="rId24" Type="http://schemas.openxmlformats.org/officeDocument/2006/relationships/image" Target="../media/image3.png"/><Relationship Id="rId5" Type="http://schemas.openxmlformats.org/officeDocument/2006/relationships/image" Target="../media/image29.jpg"/><Relationship Id="rId15" Type="http://schemas.openxmlformats.org/officeDocument/2006/relationships/image" Target="../media/image37.jpg"/><Relationship Id="rId23" Type="http://schemas.openxmlformats.org/officeDocument/2006/relationships/image" Target="../media/image44.jpg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image" Target="../media/image28.jpg"/><Relationship Id="rId9" Type="http://schemas.openxmlformats.org/officeDocument/2006/relationships/image" Target="../media/image32.jpg"/><Relationship Id="rId14" Type="http://schemas.openxmlformats.org/officeDocument/2006/relationships/image" Target="../media/image36.jpg"/><Relationship Id="rId22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59">
            <a:extLst>
              <a:ext uri="{FF2B5EF4-FFF2-40B4-BE49-F238E27FC236}">
                <a16:creationId xmlns:a16="http://schemas.microsoft.com/office/drawing/2014/main" id="{3F0D030D-6161-1FEF-8750-66839BEB2216}"/>
              </a:ext>
            </a:extLst>
          </p:cNvPr>
          <p:cNvSpPr/>
          <p:nvPr/>
        </p:nvSpPr>
        <p:spPr>
          <a:xfrm>
            <a:off x="9646279" y="14309836"/>
            <a:ext cx="4050860" cy="2514989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200" b="1" dirty="0">
              <a:solidFill>
                <a:schemeClr val="tx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7" name="Rectangle: Rounded Corners 58">
            <a:extLst>
              <a:ext uri="{FF2B5EF4-FFF2-40B4-BE49-F238E27FC236}">
                <a16:creationId xmlns:a16="http://schemas.microsoft.com/office/drawing/2014/main" id="{C6342BA0-B5C2-FFE4-8D19-797665753D88}"/>
              </a:ext>
            </a:extLst>
          </p:cNvPr>
          <p:cNvSpPr/>
          <p:nvPr/>
        </p:nvSpPr>
        <p:spPr>
          <a:xfrm>
            <a:off x="5215362" y="14310260"/>
            <a:ext cx="4135013" cy="251498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2" name="Rectangle: Rounded Corners 57">
            <a:extLst>
              <a:ext uri="{FF2B5EF4-FFF2-40B4-BE49-F238E27FC236}">
                <a16:creationId xmlns:a16="http://schemas.microsoft.com/office/drawing/2014/main" id="{B9F2CCBA-5515-5513-6198-64A6BA312C89}"/>
              </a:ext>
            </a:extLst>
          </p:cNvPr>
          <p:cNvSpPr/>
          <p:nvPr/>
        </p:nvSpPr>
        <p:spPr>
          <a:xfrm>
            <a:off x="818550" y="14199967"/>
            <a:ext cx="4168863" cy="257780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40" name="Parallelogram 39">
            <a:extLst>
              <a:ext uri="{FF2B5EF4-FFF2-40B4-BE49-F238E27FC236}">
                <a16:creationId xmlns:a16="http://schemas.microsoft.com/office/drawing/2014/main" id="{63A620A1-4A38-4396-B283-6A25D8CF4AE5}"/>
              </a:ext>
            </a:extLst>
          </p:cNvPr>
          <p:cNvSpPr/>
          <p:nvPr/>
        </p:nvSpPr>
        <p:spPr>
          <a:xfrm>
            <a:off x="7077018" y="31131613"/>
            <a:ext cx="8802707" cy="1046277"/>
          </a:xfrm>
          <a:prstGeom prst="parallelogram">
            <a:avLst>
              <a:gd name="adj" fmla="val 10436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6C9F7C9-1A20-4F34-8E8B-3602644303CF}"/>
              </a:ext>
            </a:extLst>
          </p:cNvPr>
          <p:cNvSpPr/>
          <p:nvPr/>
        </p:nvSpPr>
        <p:spPr>
          <a:xfrm>
            <a:off x="0" y="31955015"/>
            <a:ext cx="14630400" cy="9633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161407-E7B3-4368-B7D1-4BE02B51874B}"/>
              </a:ext>
            </a:extLst>
          </p:cNvPr>
          <p:cNvGrpSpPr/>
          <p:nvPr/>
        </p:nvGrpSpPr>
        <p:grpSpPr>
          <a:xfrm>
            <a:off x="7691824" y="31502633"/>
            <a:ext cx="6052181" cy="1115504"/>
            <a:chOff x="8306949" y="31502633"/>
            <a:chExt cx="6052181" cy="111550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C55DD50-2B96-433F-92B5-339ACD5E465D}"/>
                </a:ext>
              </a:extLst>
            </p:cNvPr>
            <p:cNvGrpSpPr/>
            <p:nvPr/>
          </p:nvGrpSpPr>
          <p:grpSpPr>
            <a:xfrm>
              <a:off x="8306949" y="31654752"/>
              <a:ext cx="4951865" cy="963385"/>
              <a:chOff x="8306949" y="31785384"/>
              <a:chExt cx="4951865" cy="963385"/>
            </a:xfrm>
          </p:grpSpPr>
          <p:pic>
            <p:nvPicPr>
              <p:cNvPr id="36" name="รูปภาพ 5">
                <a:extLst>
                  <a:ext uri="{FF2B5EF4-FFF2-40B4-BE49-F238E27FC236}">
                    <a16:creationId xmlns:a16="http://schemas.microsoft.com/office/drawing/2014/main" id="{CF207EC3-D7AE-44B2-9B20-8C63261DEF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3" t="40265" r="4964" b="44372"/>
              <a:stretch/>
            </p:blipFill>
            <p:spPr>
              <a:xfrm>
                <a:off x="9249890" y="31875150"/>
                <a:ext cx="4008924" cy="796532"/>
              </a:xfrm>
              <a:prstGeom prst="rect">
                <a:avLst/>
              </a:prstGeom>
            </p:spPr>
          </p:pic>
          <p:pic>
            <p:nvPicPr>
              <p:cNvPr id="35" name="รูปภาพ 2">
                <a:extLst>
                  <a:ext uri="{FF2B5EF4-FFF2-40B4-BE49-F238E27FC236}">
                    <a16:creationId xmlns:a16="http://schemas.microsoft.com/office/drawing/2014/main" id="{4E3D48CD-831E-4D9E-8238-DA7A9E68BB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6949" y="31785384"/>
                <a:ext cx="832534" cy="963385"/>
              </a:xfrm>
              <a:prstGeom prst="rect">
                <a:avLst/>
              </a:prstGeom>
            </p:spPr>
          </p:pic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BC7329E-A623-4666-9682-3E10B43DC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15833" y="31502633"/>
              <a:ext cx="1043297" cy="1046277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</p:grpSp>
      <p:sp>
        <p:nvSpPr>
          <p:cNvPr id="3" name="Parallelogram 2">
            <a:extLst>
              <a:ext uri="{FF2B5EF4-FFF2-40B4-BE49-F238E27FC236}">
                <a16:creationId xmlns:a16="http://schemas.microsoft.com/office/drawing/2014/main" id="{642DF9DD-9C6A-47B7-87FB-F1478A7963D3}"/>
              </a:ext>
            </a:extLst>
          </p:cNvPr>
          <p:cNvSpPr/>
          <p:nvPr/>
        </p:nvSpPr>
        <p:spPr>
          <a:xfrm>
            <a:off x="-1286509" y="1887821"/>
            <a:ext cx="8802707" cy="1299533"/>
          </a:xfrm>
          <a:prstGeom prst="parallelogram">
            <a:avLst>
              <a:gd name="adj" fmla="val 104366"/>
            </a:avLst>
          </a:prstGeom>
          <a:gradFill>
            <a:gsLst>
              <a:gs pos="100000">
                <a:schemeClr val="accent5">
                  <a:lumMod val="20000"/>
                  <a:lumOff val="80000"/>
                </a:schemeClr>
              </a:gs>
              <a:gs pos="2000">
                <a:schemeClr val="accent5">
                  <a:lumMod val="20000"/>
                  <a:lumOff val="80000"/>
                </a:schemeClr>
              </a:gs>
            </a:gsLst>
            <a:lin ang="34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FFC1D2-A02C-4925-B75B-643B37386421}"/>
              </a:ext>
            </a:extLst>
          </p:cNvPr>
          <p:cNvSpPr/>
          <p:nvPr/>
        </p:nvSpPr>
        <p:spPr>
          <a:xfrm>
            <a:off x="0" y="0"/>
            <a:ext cx="14630400" cy="2648347"/>
          </a:xfrm>
          <a:prstGeom prst="rect">
            <a:avLst/>
          </a:prstGeom>
          <a:gradFill flip="none" rotWithShape="1">
            <a:gsLst>
              <a:gs pos="86000">
                <a:schemeClr val="accent5">
                  <a:lumMod val="20000"/>
                  <a:lumOff val="80000"/>
                </a:schemeClr>
              </a:gs>
              <a:gs pos="2000">
                <a:schemeClr val="accent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21">
            <a:extLst>
              <a:ext uri="{FF2B5EF4-FFF2-40B4-BE49-F238E27FC236}">
                <a16:creationId xmlns:a16="http://schemas.microsoft.com/office/drawing/2014/main" id="{F886AD3D-CE2A-46C5-9219-B431608BF11A}"/>
              </a:ext>
            </a:extLst>
          </p:cNvPr>
          <p:cNvSpPr txBox="1"/>
          <p:nvPr/>
        </p:nvSpPr>
        <p:spPr>
          <a:xfrm>
            <a:off x="3111203" y="463418"/>
            <a:ext cx="1069106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rgbClr val="003D71"/>
                </a:solidFill>
                <a:effectLst>
                  <a:glow rad="101600">
                    <a:schemeClr val="bg1">
                      <a:alpha val="99000"/>
                    </a:schemeClr>
                  </a:glow>
                </a:effectLst>
                <a:latin typeface="DB HelvethaicaMon X 75 Bd" panose="02000506090000020004" pitchFamily="2" charset="-34"/>
                <a:cs typeface="DB HelvethaicaMon X 75 Bd" panose="02000506090000020004" pitchFamily="2" charset="-34"/>
              </a:defRPr>
            </a:lvl1pPr>
          </a:lstStyle>
          <a:p>
            <a:pPr algn="r"/>
            <a:r>
              <a:rPr lang="th-TH" sz="4400" b="1" kern="1300" spc="-40" dirty="0">
                <a:solidFill>
                  <a:srgbClr val="002060"/>
                </a:solidFill>
                <a:latin typeface="FC Gimmick [Non-commercial] Bd" pitchFamily="2" charset="-34"/>
                <a:cs typeface="FC Gimmick [Non-commercial] Bd" pitchFamily="2" charset="-34"/>
              </a:rPr>
              <a:t>งานจ้างสำรวจ ออกแบบ</a:t>
            </a:r>
          </a:p>
          <a:p>
            <a:pPr algn="r"/>
            <a:r>
              <a:rPr lang="th-TH" sz="4000" b="1" kern="1300" spc="-40" dirty="0">
                <a:solidFill>
                  <a:schemeClr val="accent1">
                    <a:lumMod val="75000"/>
                  </a:schemeClr>
                </a:solidFill>
                <a:latin typeface="FC Gimmick [Non-commercial] Bd" pitchFamily="2" charset="-34"/>
                <a:cs typeface="FC Gimmick [Non-commercial] Bd" pitchFamily="2" charset="-34"/>
              </a:rPr>
              <a:t>โครงการเพิ่มประสิทธิภาพการระบายน้ำแม่น้ำท่าจีน</a:t>
            </a:r>
            <a:endParaRPr lang="en-US" sz="4000" b="1" kern="1300" spc="-40" dirty="0">
              <a:solidFill>
                <a:schemeClr val="accent1">
                  <a:lumMod val="75000"/>
                </a:schemeClr>
              </a:solidFill>
              <a:latin typeface="FC Gimmick [Non-commercial] Bd" pitchFamily="2" charset="-34"/>
              <a:cs typeface="FC Gimmick [Non-commercial] Bd" pitchFamily="2" charset="-34"/>
            </a:endParaRPr>
          </a:p>
          <a:p>
            <a:pPr algn="r"/>
            <a:r>
              <a:rPr lang="th-TH" sz="4000" b="1" kern="1300" spc="-40" dirty="0">
                <a:solidFill>
                  <a:schemeClr val="accent1">
                    <a:lumMod val="75000"/>
                  </a:schemeClr>
                </a:solidFill>
                <a:latin typeface="FC Gimmick [Non-commercial] Bd" pitchFamily="2" charset="-34"/>
                <a:cs typeface="FC Gimmick [Non-commercial] Bd" pitchFamily="2" charset="-34"/>
              </a:rPr>
              <a:t>จังหวัดชัยนาท สุพรรณบุรี และสมุทรสาคร</a:t>
            </a:r>
            <a:endParaRPr lang="th-TH" sz="6000" b="1" kern="1300" spc="-40" dirty="0">
              <a:solidFill>
                <a:schemeClr val="accent1">
                  <a:lumMod val="75000"/>
                </a:schemeClr>
              </a:solidFill>
              <a:latin typeface="FC Gimmick [Non-commercial] Bd" pitchFamily="2" charset="-34"/>
              <a:cs typeface="FC Gimmick [Non-commercial] Bd" pitchFamily="2" charset="-34"/>
            </a:endParaRPr>
          </a:p>
        </p:txBody>
      </p:sp>
      <p:pic>
        <p:nvPicPr>
          <p:cNvPr id="71" name="Picture 5">
            <a:extLst>
              <a:ext uri="{FF2B5EF4-FFF2-40B4-BE49-F238E27FC236}">
                <a16:creationId xmlns:a16="http://schemas.microsoft.com/office/drawing/2014/main" id="{139A0E9A-E4C8-46E1-BED0-91BDD2C41E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04" y="211198"/>
            <a:ext cx="2379650" cy="243714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sp>
        <p:nvSpPr>
          <p:cNvPr id="44" name="Rectangle: Top Corners Rounded 11">
            <a:extLst>
              <a:ext uri="{FF2B5EF4-FFF2-40B4-BE49-F238E27FC236}">
                <a16:creationId xmlns:a16="http://schemas.microsoft.com/office/drawing/2014/main" id="{6402827E-ADA3-45BB-8734-9D6F86FDF21C}"/>
              </a:ext>
            </a:extLst>
          </p:cNvPr>
          <p:cNvSpPr/>
          <p:nvPr/>
        </p:nvSpPr>
        <p:spPr>
          <a:xfrm rot="16200000">
            <a:off x="-2684673" y="20947050"/>
            <a:ext cx="13240256" cy="7870909"/>
          </a:xfrm>
          <a:prstGeom prst="round2SameRect">
            <a:avLst>
              <a:gd name="adj1" fmla="val 0"/>
              <a:gd name="adj2" fmla="val 8719"/>
            </a:avLst>
          </a:prstGeom>
          <a:solidFill>
            <a:srgbClr val="FFF9EF"/>
          </a:solidFill>
          <a:ln w="28575">
            <a:solidFill>
              <a:srgbClr val="DED0D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662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BB983FF-7D19-4C3C-A1FC-AEB6153AA801}"/>
              </a:ext>
            </a:extLst>
          </p:cNvPr>
          <p:cNvSpPr/>
          <p:nvPr/>
        </p:nvSpPr>
        <p:spPr>
          <a:xfrm>
            <a:off x="720104" y="3294588"/>
            <a:ext cx="6181650" cy="80311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Chulabhorn Likit Text Medium" panose="00000600000000000000" pitchFamily="50" charset="-34"/>
              <a:buChar char="๏"/>
            </a:pPr>
            <a:r>
              <a:rPr lang="en-US" sz="5000" b="1" dirty="0">
                <a:solidFill>
                  <a:schemeClr val="bg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  </a:t>
            </a:r>
            <a:r>
              <a:rPr lang="th-TH" sz="6000" b="1" dirty="0">
                <a:ln w="38100">
                  <a:noFill/>
                </a:ln>
                <a:solidFill>
                  <a:schemeClr val="bg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ความเป็นมาของโครงการ </a:t>
            </a:r>
            <a:endParaRPr lang="th-TH" sz="5000" b="1" dirty="0">
              <a:ln w="38100">
                <a:noFill/>
              </a:ln>
              <a:solidFill>
                <a:schemeClr val="bg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15866D-0D3B-43DB-927F-4F02352F13AB}"/>
              </a:ext>
            </a:extLst>
          </p:cNvPr>
          <p:cNvSpPr txBox="1"/>
          <p:nvPr/>
        </p:nvSpPr>
        <p:spPr>
          <a:xfrm>
            <a:off x="2647704" y="4372765"/>
            <a:ext cx="1179577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     </a:t>
            </a:r>
            <a:r>
              <a:rPr lang="th-TH" sz="4000" b="1" dirty="0">
                <a:solidFill>
                  <a:schemeClr val="accent1">
                    <a:lumMod val="50000"/>
                  </a:schemeClr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จากปัญหาอุทกภัยซ้ำซากในพื้นที่ลุ่มน้ำเจ้าพระยา ซึ่งเกิดขึ้นตั้งแต่ในอดีตจนถึงปัจจุบัน ตั้งแต่ปี พ.ศ.2518 พ.ศ.2526 พ.ศ.2538 พ.ศ.2545 พ.ศ.2549 พ.ศ.2553 และ พ.ศ.2554 และ</a:t>
            </a:r>
            <a:r>
              <a:rPr lang="th-TH" sz="4000" b="1" dirty="0">
                <a:solidFill>
                  <a:srgbClr val="FF000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มีแนวโน้มว่าจะมีปริมาณน้ำหลากมากขึ้นในอนาคต </a:t>
            </a:r>
            <a:r>
              <a:rPr lang="th-TH" sz="4000" b="1" dirty="0">
                <a:solidFill>
                  <a:schemeClr val="accent1">
                    <a:lumMod val="50000"/>
                  </a:schemeClr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ก่อให้เกิดความเสียหายให้กับประเทศอย่างมากมายและกว้างขวางในทุกภาคส่วน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D8BBADD-2FD7-492A-892E-B57D2A2B9FDC}"/>
              </a:ext>
            </a:extLst>
          </p:cNvPr>
          <p:cNvSpPr txBox="1"/>
          <p:nvPr/>
        </p:nvSpPr>
        <p:spPr>
          <a:xfrm>
            <a:off x="2542415" y="7072782"/>
            <a:ext cx="1179577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     </a:t>
            </a:r>
            <a:r>
              <a:rPr lang="th-TH" sz="4000" b="1" dirty="0">
                <a:solidFill>
                  <a:srgbClr val="FF000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สาเหตุหนึ่งเนื่องมาจากปริมาณฝนที่ตกในพื้นที่ลุ่มน้ำเจ้าพระยาในปริมาณที่มาก และต่อเนื่องจนความสามารถในการระบายน้ำ </a:t>
            </a:r>
            <a:r>
              <a:rPr lang="th-TH" sz="4000" b="1" dirty="0">
                <a:solidFill>
                  <a:schemeClr val="accent1">
                    <a:lumMod val="50000"/>
                  </a:schemeClr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ที่ความจุของลำน้ำแม่น้ำเจ้าพระยารวมทั้ง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                 </a:t>
            </a:r>
            <a:r>
              <a:rPr lang="th-TH" sz="4000" b="1" dirty="0">
                <a:solidFill>
                  <a:schemeClr val="accent1">
                    <a:lumMod val="50000"/>
                  </a:schemeClr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การระบายน้ำโดยลำน้ำสายอื่นๆ หรือการใช้ช่องทางการระบายต่างๆ ไม่สามารถรองรับได้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                 </a:t>
            </a:r>
            <a:r>
              <a:rPr lang="th-TH" sz="4000" b="1" dirty="0">
                <a:solidFill>
                  <a:schemeClr val="accent1">
                    <a:lumMod val="50000"/>
                  </a:schemeClr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ทำให้ปริมาณน้ำที่เกิดขึ้นในลุ่มน้ำเจ้าพระยาตอนบนทั้งหมดไม่สามารถระบายลงลุ่มน้ำเจ้าพระยาตอนล่างและออกสู่อ่าวไทยได้ทัน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E2FE70D-5C38-46E2-A932-4E6E107259B7}"/>
              </a:ext>
            </a:extLst>
          </p:cNvPr>
          <p:cNvCxnSpPr>
            <a:cxnSpLocks/>
          </p:cNvCxnSpPr>
          <p:nvPr/>
        </p:nvCxnSpPr>
        <p:spPr>
          <a:xfrm>
            <a:off x="2406981" y="4497457"/>
            <a:ext cx="0" cy="2322443"/>
          </a:xfrm>
          <a:prstGeom prst="line">
            <a:avLst/>
          </a:prstGeom>
          <a:ln w="38100"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41DDF69-4C72-4231-90BF-9202371CC021}"/>
              </a:ext>
            </a:extLst>
          </p:cNvPr>
          <p:cNvCxnSpPr>
            <a:cxnSpLocks/>
          </p:cNvCxnSpPr>
          <p:nvPr/>
        </p:nvCxnSpPr>
        <p:spPr>
          <a:xfrm>
            <a:off x="2406981" y="7196026"/>
            <a:ext cx="0" cy="2958121"/>
          </a:xfrm>
          <a:prstGeom prst="line">
            <a:avLst/>
          </a:prstGeom>
          <a:ln w="38100"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155ACFA2-D842-4BA8-9F06-108673FB4035}"/>
              </a:ext>
            </a:extLst>
          </p:cNvPr>
          <p:cNvSpPr txBox="1"/>
          <p:nvPr/>
        </p:nvSpPr>
        <p:spPr>
          <a:xfrm>
            <a:off x="2542415" y="10433405"/>
            <a:ext cx="117957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en-US" sz="4000" b="1" dirty="0">
                <a:solidFill>
                  <a:srgbClr val="FF000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     </a:t>
            </a:r>
            <a:r>
              <a:rPr lang="th-TH" sz="4000" b="1" dirty="0">
                <a:solidFill>
                  <a:srgbClr val="FF000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ส่งผลให้เกิดความเสียหายกับพื้นที่ชุมชน พื้นที่การเกษตรและพื้นที่อุตสาหกรรม ทั้งชีวิตและทรัพย์สินของประชาชน </a:t>
            </a:r>
            <a:r>
              <a:rPr lang="th-TH" sz="4000" b="1" dirty="0">
                <a:solidFill>
                  <a:schemeClr val="accent1">
                    <a:lumMod val="50000"/>
                  </a:schemeClr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โดยเฉพาะการเกิดน้ำท่วมในปี พ.ศ.2554 ซึ่งเกิดน้ำท่วมทั้งลุ่มน้ำเจ้าพระยาตอนบนและลุ่มน้ำเจ้าพระยาตอนล่าง รวม 18 จังหวัด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A6FF599-1D6B-46BC-9894-046EA91376F4}"/>
              </a:ext>
            </a:extLst>
          </p:cNvPr>
          <p:cNvCxnSpPr>
            <a:cxnSpLocks/>
          </p:cNvCxnSpPr>
          <p:nvPr/>
        </p:nvCxnSpPr>
        <p:spPr>
          <a:xfrm>
            <a:off x="2406981" y="10543927"/>
            <a:ext cx="0" cy="1686173"/>
          </a:xfrm>
          <a:prstGeom prst="line">
            <a:avLst/>
          </a:prstGeom>
          <a:ln w="38100"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14B3D5D-A47A-4ABA-834B-4A4E354ED18D}"/>
              </a:ext>
            </a:extLst>
          </p:cNvPr>
          <p:cNvSpPr/>
          <p:nvPr/>
        </p:nvSpPr>
        <p:spPr>
          <a:xfrm>
            <a:off x="720104" y="12685078"/>
            <a:ext cx="6290296" cy="80311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Chulabhorn Likit Text Medium" panose="00000600000000000000" pitchFamily="50" charset="-34"/>
              <a:buChar char="๏"/>
            </a:pPr>
            <a:r>
              <a:rPr lang="en-US" sz="5000" b="1" dirty="0">
                <a:solidFill>
                  <a:schemeClr val="bg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  </a:t>
            </a:r>
            <a:r>
              <a:rPr lang="th-TH" sz="6000" b="1" dirty="0">
                <a:ln w="38100">
                  <a:noFill/>
                </a:ln>
                <a:solidFill>
                  <a:schemeClr val="bg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วัตถุประสงค์ของโครงการ</a:t>
            </a:r>
            <a:endParaRPr lang="th-TH" sz="5000" b="1" dirty="0">
              <a:ln w="38100">
                <a:noFill/>
              </a:ln>
              <a:solidFill>
                <a:schemeClr val="bg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069D71C-6E14-4538-AD72-F4C61A8F3399}"/>
              </a:ext>
            </a:extLst>
          </p:cNvPr>
          <p:cNvGrpSpPr/>
          <p:nvPr/>
        </p:nvGrpSpPr>
        <p:grpSpPr>
          <a:xfrm>
            <a:off x="817326" y="13728353"/>
            <a:ext cx="4054537" cy="2909883"/>
            <a:chOff x="817326" y="13753753"/>
            <a:chExt cx="4054537" cy="290988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E60223C4-DB53-4D45-9283-A3372CF498D1}"/>
                </a:ext>
              </a:extLst>
            </p:cNvPr>
            <p:cNvSpPr/>
            <p:nvPr/>
          </p:nvSpPr>
          <p:spPr>
            <a:xfrm>
              <a:off x="817326" y="14146365"/>
              <a:ext cx="4054537" cy="251727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chemeClr val="tx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1159E56-0BCC-4A88-AC94-491ABF39210B}"/>
                </a:ext>
              </a:extLst>
            </p:cNvPr>
            <p:cNvSpPr txBox="1"/>
            <p:nvPr/>
          </p:nvSpPr>
          <p:spPr>
            <a:xfrm>
              <a:off x="1052105" y="15000399"/>
              <a:ext cx="364556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200" b="1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เพื่อเพิ่มประสิทธิภาพ</a:t>
              </a:r>
            </a:p>
            <a:p>
              <a:pPr algn="ctr"/>
              <a:r>
                <a:rPr lang="th-TH" sz="3200" b="1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การระบายน้ำแม่น้ำท่าจีน </a:t>
              </a:r>
              <a:endParaRPr lang="en-US" sz="3200" b="1" dirty="0">
                <a:solidFill>
                  <a:schemeClr val="tx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F43E730-3145-4677-B090-7523CA2B6E18}"/>
                </a:ext>
              </a:extLst>
            </p:cNvPr>
            <p:cNvSpPr/>
            <p:nvPr/>
          </p:nvSpPr>
          <p:spPr>
            <a:xfrm>
              <a:off x="2412942" y="13753753"/>
              <a:ext cx="954675" cy="963385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CB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F8CBAD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1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02500A4-5A70-4EBD-8EAA-B150060EB1EB}"/>
              </a:ext>
            </a:extLst>
          </p:cNvPr>
          <p:cNvGrpSpPr/>
          <p:nvPr/>
        </p:nvGrpSpPr>
        <p:grpSpPr>
          <a:xfrm>
            <a:off x="5222192" y="13617089"/>
            <a:ext cx="4020114" cy="3070827"/>
            <a:chOff x="5209492" y="13718689"/>
            <a:chExt cx="4020114" cy="307082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CF9F0ACD-EBDB-4B02-A858-F21A5EDF1137}"/>
                </a:ext>
              </a:extLst>
            </p:cNvPr>
            <p:cNvSpPr/>
            <p:nvPr/>
          </p:nvSpPr>
          <p:spPr>
            <a:xfrm>
              <a:off x="5209492" y="14199115"/>
              <a:ext cx="4020114" cy="259040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chemeClr val="tx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AFA9E27-C43A-4CAA-8874-FCD321106A37}"/>
                </a:ext>
              </a:extLst>
            </p:cNvPr>
            <p:cNvSpPr txBox="1"/>
            <p:nvPr/>
          </p:nvSpPr>
          <p:spPr>
            <a:xfrm>
              <a:off x="5482674" y="14682046"/>
              <a:ext cx="362215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000" b="1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เพื่อให้ประสิทธิภาพของการบริหารจัดการน้ำชลประทานและอุทกภัย              ในพื้นที่เจ้าพระยาฝั่งตะวันตก</a:t>
              </a:r>
              <a:r>
                <a:rPr lang="th-TH" sz="3000" b="1" dirty="0"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                  </a:t>
              </a:r>
              <a:r>
                <a:rPr lang="th-TH" sz="3000" b="1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และพื้นที่ข้างเคียงดียิ่งขึ้น </a:t>
              </a:r>
              <a:endParaRPr lang="en-US" sz="3000" b="1" dirty="0">
                <a:solidFill>
                  <a:schemeClr val="tx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9ED16F0-59E0-4FE9-8B9F-FBBCB6D75777}"/>
                </a:ext>
              </a:extLst>
            </p:cNvPr>
            <p:cNvSpPr/>
            <p:nvPr/>
          </p:nvSpPr>
          <p:spPr>
            <a:xfrm>
              <a:off x="6776175" y="13718689"/>
              <a:ext cx="919902" cy="92829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chemeClr val="accent5">
                      <a:lumMod val="40000"/>
                      <a:lumOff val="60000"/>
                    </a:schemeClr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609B222-043D-4533-93E0-207D7B826281}"/>
              </a:ext>
            </a:extLst>
          </p:cNvPr>
          <p:cNvGrpSpPr/>
          <p:nvPr/>
        </p:nvGrpSpPr>
        <p:grpSpPr>
          <a:xfrm>
            <a:off x="9531979" y="13759062"/>
            <a:ext cx="4050860" cy="2913363"/>
            <a:chOff x="9531979" y="13784462"/>
            <a:chExt cx="4050860" cy="2913363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8EAFCF68-159E-407B-B872-F2F24799EAAF}"/>
                </a:ext>
              </a:extLst>
            </p:cNvPr>
            <p:cNvSpPr/>
            <p:nvPr/>
          </p:nvSpPr>
          <p:spPr>
            <a:xfrm>
              <a:off x="9531979" y="14182836"/>
              <a:ext cx="4050860" cy="251498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200" b="1" dirty="0">
                <a:solidFill>
                  <a:schemeClr val="tx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7E71191-BD2E-4FC9-BBE3-C5613B021288}"/>
                </a:ext>
              </a:extLst>
            </p:cNvPr>
            <p:cNvSpPr txBox="1"/>
            <p:nvPr/>
          </p:nvSpPr>
          <p:spPr>
            <a:xfrm>
              <a:off x="9680485" y="14831913"/>
              <a:ext cx="389781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200" b="1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เพื่อการบริหารจัดการน้ำ</a:t>
              </a:r>
            </a:p>
            <a:p>
              <a:pPr algn="ctr"/>
              <a:r>
                <a:rPr lang="th-TH" sz="3200" b="1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ให้สอดคล้องกันและให้เกิดประโยชน์สูงสุด</a:t>
              </a:r>
              <a:endParaRPr lang="en-US" sz="3200" b="1" dirty="0">
                <a:solidFill>
                  <a:schemeClr val="tx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E54E2D1-8E63-45B6-96F0-B77B69934BC3}"/>
                </a:ext>
              </a:extLst>
            </p:cNvPr>
            <p:cNvSpPr/>
            <p:nvPr/>
          </p:nvSpPr>
          <p:spPr>
            <a:xfrm>
              <a:off x="11162834" y="13784462"/>
              <a:ext cx="893392" cy="9015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A9D1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A9D18E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3</a:t>
              </a:r>
            </a:p>
          </p:txBody>
        </p:sp>
      </p:grp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F0A33D26-1D8F-4F27-B8FB-F4AEF041392F}"/>
              </a:ext>
            </a:extLst>
          </p:cNvPr>
          <p:cNvSpPr/>
          <p:nvPr/>
        </p:nvSpPr>
        <p:spPr>
          <a:xfrm>
            <a:off x="720104" y="17257221"/>
            <a:ext cx="10007036" cy="80311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Chulabhorn Likit Text Medium" panose="00000600000000000000" pitchFamily="50" charset="-34"/>
              <a:buChar char="๏"/>
            </a:pPr>
            <a:r>
              <a:rPr lang="en-US" sz="5000" b="1" dirty="0">
                <a:solidFill>
                  <a:schemeClr val="bg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  </a:t>
            </a:r>
            <a:r>
              <a:rPr lang="th-TH" sz="6000" b="1" dirty="0">
                <a:ln w="38100">
                  <a:noFill/>
                </a:ln>
                <a:solidFill>
                  <a:schemeClr val="bg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แผนงานเพื่อบรรเทาอุทกภัยในลุ่มน้ำเจ้าพระยา</a:t>
            </a:r>
            <a:endParaRPr lang="th-TH" sz="5000" b="1" dirty="0">
              <a:ln w="38100">
                <a:noFill/>
              </a:ln>
              <a:solidFill>
                <a:schemeClr val="bg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96" name="Rectangle: Top Corners Rounded 17">
            <a:extLst>
              <a:ext uri="{FF2B5EF4-FFF2-40B4-BE49-F238E27FC236}">
                <a16:creationId xmlns:a16="http://schemas.microsoft.com/office/drawing/2014/main" id="{256BD8C1-74BB-4136-BA6C-AA11F06D360F}"/>
              </a:ext>
            </a:extLst>
          </p:cNvPr>
          <p:cNvSpPr/>
          <p:nvPr/>
        </p:nvSpPr>
        <p:spPr>
          <a:xfrm rot="16200000" flipV="1">
            <a:off x="4888521" y="21274591"/>
            <a:ext cx="12820044" cy="6657569"/>
          </a:xfrm>
          <a:prstGeom prst="round2SameRect">
            <a:avLst>
              <a:gd name="adj1" fmla="val 0"/>
              <a:gd name="adj2" fmla="val 8001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662" dirty="0"/>
          </a:p>
        </p:txBody>
      </p:sp>
      <p:sp>
        <p:nvSpPr>
          <p:cNvPr id="97" name="สี่เหลี่ยมผืนผ้า 14">
            <a:extLst>
              <a:ext uri="{FF2B5EF4-FFF2-40B4-BE49-F238E27FC236}">
                <a16:creationId xmlns:a16="http://schemas.microsoft.com/office/drawing/2014/main" id="{C63E3AF1-F182-4B0E-BBE9-B8F7BFA4626A}"/>
              </a:ext>
            </a:extLst>
          </p:cNvPr>
          <p:cNvSpPr/>
          <p:nvPr/>
        </p:nvSpPr>
        <p:spPr>
          <a:xfrm>
            <a:off x="8547521" y="18996995"/>
            <a:ext cx="6303693" cy="1323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fontAlgn="base" hangingPunct="0">
              <a:spcAft>
                <a:spcPct val="0"/>
              </a:spcAft>
              <a:defRPr/>
            </a:pPr>
            <a:r>
              <a:rPr lang="th-TH" sz="4000" dirty="0">
                <a:solidFill>
                  <a:prstClr val="black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แผนงานปรับปรุงโครงข่ายระบบชลประทานเจ้าพระยาฝั่งตะวันออก</a:t>
            </a:r>
          </a:p>
        </p:txBody>
      </p:sp>
      <p:sp>
        <p:nvSpPr>
          <p:cNvPr id="98" name="TextBox 32">
            <a:extLst>
              <a:ext uri="{FF2B5EF4-FFF2-40B4-BE49-F238E27FC236}">
                <a16:creationId xmlns:a16="http://schemas.microsoft.com/office/drawing/2014/main" id="{9B16D525-2C3C-450F-A03C-13BCA815F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9758" y="18225006"/>
            <a:ext cx="665757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th-TH" altLang="th-TH" sz="5400" b="1" dirty="0">
                <a:solidFill>
                  <a:srgbClr val="FF0066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ประกอบด้วย</a:t>
            </a:r>
          </a:p>
        </p:txBody>
      </p:sp>
      <p:sp>
        <p:nvSpPr>
          <p:cNvPr id="99" name="วงรี 11">
            <a:extLst>
              <a:ext uri="{FF2B5EF4-FFF2-40B4-BE49-F238E27FC236}">
                <a16:creationId xmlns:a16="http://schemas.microsoft.com/office/drawing/2014/main" id="{EEBBC086-C380-473C-A80B-47B6EEEC433B}"/>
              </a:ext>
            </a:extLst>
          </p:cNvPr>
          <p:cNvSpPr/>
          <p:nvPr/>
        </p:nvSpPr>
        <p:spPr>
          <a:xfrm>
            <a:off x="8092515" y="19083528"/>
            <a:ext cx="855787" cy="781934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1</a:t>
            </a:r>
          </a:p>
        </p:txBody>
      </p:sp>
      <p:sp>
        <p:nvSpPr>
          <p:cNvPr id="100" name="สี่เหลี่ยมผืนผ้า 31">
            <a:extLst>
              <a:ext uri="{FF2B5EF4-FFF2-40B4-BE49-F238E27FC236}">
                <a16:creationId xmlns:a16="http://schemas.microsoft.com/office/drawing/2014/main" id="{B243F35C-4023-40DD-B0A5-5D665BA5EA07}"/>
              </a:ext>
            </a:extLst>
          </p:cNvPr>
          <p:cNvSpPr/>
          <p:nvPr/>
        </p:nvSpPr>
        <p:spPr>
          <a:xfrm>
            <a:off x="8554952" y="20294169"/>
            <a:ext cx="6684110" cy="1323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fontAlgn="base" hangingPunct="0">
              <a:spcAft>
                <a:spcPct val="0"/>
              </a:spcAft>
              <a:defRPr/>
            </a:pPr>
            <a:r>
              <a:rPr lang="th-TH" sz="4000" dirty="0">
                <a:solidFill>
                  <a:prstClr val="black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แผนงานคลองระบายน้ำหลากเจ้าพระยา</a:t>
            </a:r>
          </a:p>
          <a:p>
            <a:pPr lvl="1" eaLnBrk="0" fontAlgn="base" hangingPunct="0">
              <a:spcAft>
                <a:spcPct val="0"/>
              </a:spcAft>
              <a:defRPr/>
            </a:pPr>
            <a:r>
              <a:rPr lang="th-TH" sz="4000" dirty="0">
                <a:solidFill>
                  <a:prstClr val="black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ฝั่งตะวันออก (ชัยนาท-ป่าสัก-อ่าวไทย)</a:t>
            </a:r>
          </a:p>
        </p:txBody>
      </p:sp>
      <p:sp>
        <p:nvSpPr>
          <p:cNvPr id="101" name="สี่เหลี่ยมผืนผ้า 34">
            <a:extLst>
              <a:ext uri="{FF2B5EF4-FFF2-40B4-BE49-F238E27FC236}">
                <a16:creationId xmlns:a16="http://schemas.microsoft.com/office/drawing/2014/main" id="{16F76D07-CE6F-4206-8071-490B2258DE99}"/>
              </a:ext>
            </a:extLst>
          </p:cNvPr>
          <p:cNvSpPr/>
          <p:nvPr/>
        </p:nvSpPr>
        <p:spPr>
          <a:xfrm>
            <a:off x="8570704" y="21613967"/>
            <a:ext cx="5963776" cy="1323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th-TH" sz="4000" dirty="0">
                <a:solidFill>
                  <a:prstClr val="black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แผนงานคลองระบายน้ำหลาก</a:t>
            </a:r>
            <a:r>
              <a:rPr lang="en-US" sz="4000" dirty="0">
                <a:solidFill>
                  <a:prstClr val="black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 </a:t>
            </a:r>
            <a:r>
              <a:rPr lang="th-TH" sz="4000" dirty="0">
                <a:solidFill>
                  <a:prstClr val="black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ควบคู่ถนนวงแหวนรอบที่ 3</a:t>
            </a:r>
          </a:p>
        </p:txBody>
      </p:sp>
      <p:sp>
        <p:nvSpPr>
          <p:cNvPr id="102" name="สี่เหลี่ยมผืนผ้า 36">
            <a:extLst>
              <a:ext uri="{FF2B5EF4-FFF2-40B4-BE49-F238E27FC236}">
                <a16:creationId xmlns:a16="http://schemas.microsoft.com/office/drawing/2014/main" id="{66BDF741-8838-4AB5-91CC-5564A224EBA5}"/>
              </a:ext>
            </a:extLst>
          </p:cNvPr>
          <p:cNvSpPr/>
          <p:nvPr/>
        </p:nvSpPr>
        <p:spPr>
          <a:xfrm>
            <a:off x="8554938" y="22740935"/>
            <a:ext cx="10127199" cy="1323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fontAlgn="base" hangingPunct="0">
              <a:spcAft>
                <a:spcPct val="0"/>
              </a:spcAft>
              <a:defRPr/>
            </a:pPr>
            <a:r>
              <a:rPr lang="th-TH" sz="4000" dirty="0">
                <a:solidFill>
                  <a:prstClr val="black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แผนงานปรับปรุงโครงข่ายระบบชลประทาน</a:t>
            </a:r>
          </a:p>
          <a:p>
            <a:pPr lvl="1" eaLnBrk="0" fontAlgn="base" hangingPunct="0">
              <a:spcAft>
                <a:spcPct val="0"/>
              </a:spcAft>
              <a:defRPr/>
            </a:pPr>
            <a:r>
              <a:rPr lang="th-TH" sz="4000" dirty="0">
                <a:solidFill>
                  <a:prstClr val="black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เจ้าพระยาฝั่งตะวันตก</a:t>
            </a:r>
          </a:p>
        </p:txBody>
      </p:sp>
      <p:sp>
        <p:nvSpPr>
          <p:cNvPr id="103" name="สี่เหลี่ยมผืนผ้า 38">
            <a:extLst>
              <a:ext uri="{FF2B5EF4-FFF2-40B4-BE49-F238E27FC236}">
                <a16:creationId xmlns:a16="http://schemas.microsoft.com/office/drawing/2014/main" id="{080F83D6-249B-4181-A41C-0AAF0090827D}"/>
              </a:ext>
            </a:extLst>
          </p:cNvPr>
          <p:cNvSpPr/>
          <p:nvPr/>
        </p:nvSpPr>
        <p:spPr>
          <a:xfrm>
            <a:off x="8572280" y="24297818"/>
            <a:ext cx="6011133" cy="1323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th-TH" sz="4000" dirty="0">
                <a:solidFill>
                  <a:prstClr val="black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แผนงานเพิ่มประสิทธิภาพการระบายน้ำแม่น้ำเจ้าพระยา</a:t>
            </a:r>
          </a:p>
        </p:txBody>
      </p:sp>
      <p:sp>
        <p:nvSpPr>
          <p:cNvPr id="104" name="สี่เหลี่ยมผืนผ้า 41">
            <a:extLst>
              <a:ext uri="{FF2B5EF4-FFF2-40B4-BE49-F238E27FC236}">
                <a16:creationId xmlns:a16="http://schemas.microsoft.com/office/drawing/2014/main" id="{7BCD77CE-9EAD-43E7-B89C-6F80CF96A75F}"/>
              </a:ext>
            </a:extLst>
          </p:cNvPr>
          <p:cNvSpPr/>
          <p:nvPr/>
        </p:nvSpPr>
        <p:spPr>
          <a:xfrm>
            <a:off x="8570701" y="25834801"/>
            <a:ext cx="59181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th-TH" sz="4000" dirty="0">
                <a:solidFill>
                  <a:prstClr val="black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แผนงานบริหารจัดการพื้นที่นอกคันกั้นน้ำ</a:t>
            </a:r>
          </a:p>
        </p:txBody>
      </p:sp>
      <p:sp>
        <p:nvSpPr>
          <p:cNvPr id="105" name="สี่เหลี่ยมผืนผ้า: มุมมน 49">
            <a:extLst>
              <a:ext uri="{FF2B5EF4-FFF2-40B4-BE49-F238E27FC236}">
                <a16:creationId xmlns:a16="http://schemas.microsoft.com/office/drawing/2014/main" id="{FBA4F7D5-1394-4352-AEEB-0B41EBE5BA18}"/>
              </a:ext>
            </a:extLst>
          </p:cNvPr>
          <p:cNvSpPr/>
          <p:nvPr/>
        </p:nvSpPr>
        <p:spPr>
          <a:xfrm>
            <a:off x="8041532" y="28375363"/>
            <a:ext cx="6492948" cy="133812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662"/>
          </a:p>
        </p:txBody>
      </p:sp>
      <p:sp>
        <p:nvSpPr>
          <p:cNvPr id="106" name="สี่เหลี่ยมผืนผ้า 43">
            <a:extLst>
              <a:ext uri="{FF2B5EF4-FFF2-40B4-BE49-F238E27FC236}">
                <a16:creationId xmlns:a16="http://schemas.microsoft.com/office/drawing/2014/main" id="{B0DBEFA2-338F-4431-96C5-643B762BE94E}"/>
              </a:ext>
            </a:extLst>
          </p:cNvPr>
          <p:cNvSpPr/>
          <p:nvPr/>
        </p:nvSpPr>
        <p:spPr>
          <a:xfrm>
            <a:off x="8570702" y="26895333"/>
            <a:ext cx="59181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th-TH" sz="4000" dirty="0">
                <a:solidFill>
                  <a:prstClr val="black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แผนงานคลองระบายน้ำหลาก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th-TH" sz="4000" dirty="0">
                <a:solidFill>
                  <a:prstClr val="black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บางบาล-บางไทร</a:t>
            </a:r>
          </a:p>
        </p:txBody>
      </p:sp>
      <p:sp>
        <p:nvSpPr>
          <p:cNvPr id="107" name="สี่เหลี่ยมผืนผ้า 46">
            <a:extLst>
              <a:ext uri="{FF2B5EF4-FFF2-40B4-BE49-F238E27FC236}">
                <a16:creationId xmlns:a16="http://schemas.microsoft.com/office/drawing/2014/main" id="{501507F7-FBBA-425F-ADD2-E7EBD85C7B11}"/>
              </a:ext>
            </a:extLst>
          </p:cNvPr>
          <p:cNvSpPr/>
          <p:nvPr/>
        </p:nvSpPr>
        <p:spPr>
          <a:xfrm>
            <a:off x="8591515" y="30000085"/>
            <a:ext cx="50203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th-TH" sz="4000" dirty="0">
                <a:solidFill>
                  <a:prstClr val="black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แผนงานพื้นที่รับน้ำนอง</a:t>
            </a:r>
          </a:p>
        </p:txBody>
      </p:sp>
      <p:sp>
        <p:nvSpPr>
          <p:cNvPr id="108" name="TextBox 11">
            <a:extLst>
              <a:ext uri="{FF2B5EF4-FFF2-40B4-BE49-F238E27FC236}">
                <a16:creationId xmlns:a16="http://schemas.microsoft.com/office/drawing/2014/main" id="{F966F691-1435-467D-A019-49E8324D1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561" y="28381971"/>
            <a:ext cx="5567589" cy="132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th-TH" sz="4000" dirty="0">
                <a:solidFill>
                  <a:srgbClr val="FF0066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     </a:t>
            </a:r>
            <a:r>
              <a:rPr lang="th-TH" altLang="th-TH" sz="4000" dirty="0">
                <a:solidFill>
                  <a:srgbClr val="FF0066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แผนงานเพิ่มประสิทธิภาพการระบายน้ำ</a:t>
            </a:r>
          </a:p>
          <a:p>
            <a:r>
              <a:rPr lang="th-TH" altLang="th-TH" sz="4000" dirty="0">
                <a:solidFill>
                  <a:srgbClr val="FF0066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     แม่น้ำท่าจีน</a:t>
            </a:r>
          </a:p>
        </p:txBody>
      </p:sp>
      <p:sp>
        <p:nvSpPr>
          <p:cNvPr id="109" name="วงรี 11">
            <a:extLst>
              <a:ext uri="{FF2B5EF4-FFF2-40B4-BE49-F238E27FC236}">
                <a16:creationId xmlns:a16="http://schemas.microsoft.com/office/drawing/2014/main" id="{ABECC78C-747A-4078-BB79-A98492363BBD}"/>
              </a:ext>
            </a:extLst>
          </p:cNvPr>
          <p:cNvSpPr/>
          <p:nvPr/>
        </p:nvSpPr>
        <p:spPr>
          <a:xfrm>
            <a:off x="8092515" y="20400061"/>
            <a:ext cx="855787" cy="781934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2</a:t>
            </a:r>
            <a:endParaRPr lang="th-TH" sz="6000" dirty="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110" name="วงรี 11">
            <a:extLst>
              <a:ext uri="{FF2B5EF4-FFF2-40B4-BE49-F238E27FC236}">
                <a16:creationId xmlns:a16="http://schemas.microsoft.com/office/drawing/2014/main" id="{7DA0C7F6-A087-4C7B-A6A7-3A61A34C6C1A}"/>
              </a:ext>
            </a:extLst>
          </p:cNvPr>
          <p:cNvSpPr/>
          <p:nvPr/>
        </p:nvSpPr>
        <p:spPr>
          <a:xfrm>
            <a:off x="8093935" y="21682371"/>
            <a:ext cx="855787" cy="781934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3  </a:t>
            </a:r>
            <a:endParaRPr lang="th-TH" sz="6000" dirty="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111" name="วงรี 11">
            <a:extLst>
              <a:ext uri="{FF2B5EF4-FFF2-40B4-BE49-F238E27FC236}">
                <a16:creationId xmlns:a16="http://schemas.microsoft.com/office/drawing/2014/main" id="{7E439CC5-EFEC-4CB7-9A35-12CCCD42E676}"/>
              </a:ext>
            </a:extLst>
          </p:cNvPr>
          <p:cNvSpPr/>
          <p:nvPr/>
        </p:nvSpPr>
        <p:spPr>
          <a:xfrm>
            <a:off x="8092515" y="23033241"/>
            <a:ext cx="855787" cy="781934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4  </a:t>
            </a:r>
            <a:endParaRPr lang="th-TH" sz="6000" dirty="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112" name="วงรี 11">
            <a:extLst>
              <a:ext uri="{FF2B5EF4-FFF2-40B4-BE49-F238E27FC236}">
                <a16:creationId xmlns:a16="http://schemas.microsoft.com/office/drawing/2014/main" id="{B7EAC85D-BE46-43AE-B06A-F0F77639EE66}"/>
              </a:ext>
            </a:extLst>
          </p:cNvPr>
          <p:cNvSpPr/>
          <p:nvPr/>
        </p:nvSpPr>
        <p:spPr>
          <a:xfrm>
            <a:off x="8092515" y="24406349"/>
            <a:ext cx="855787" cy="781934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5</a:t>
            </a:r>
            <a:endParaRPr lang="th-TH" sz="6000" dirty="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113" name="วงรี 11">
            <a:extLst>
              <a:ext uri="{FF2B5EF4-FFF2-40B4-BE49-F238E27FC236}">
                <a16:creationId xmlns:a16="http://schemas.microsoft.com/office/drawing/2014/main" id="{55BFBF34-4718-4E88-A41A-09579C291856}"/>
              </a:ext>
            </a:extLst>
          </p:cNvPr>
          <p:cNvSpPr/>
          <p:nvPr/>
        </p:nvSpPr>
        <p:spPr>
          <a:xfrm>
            <a:off x="8092515" y="25722882"/>
            <a:ext cx="855787" cy="781934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6</a:t>
            </a:r>
            <a:endParaRPr lang="th-TH" sz="6000" dirty="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114" name="วงรี 11">
            <a:extLst>
              <a:ext uri="{FF2B5EF4-FFF2-40B4-BE49-F238E27FC236}">
                <a16:creationId xmlns:a16="http://schemas.microsoft.com/office/drawing/2014/main" id="{D36B2B9C-5D13-4A80-9B5B-464135B2779E}"/>
              </a:ext>
            </a:extLst>
          </p:cNvPr>
          <p:cNvSpPr/>
          <p:nvPr/>
        </p:nvSpPr>
        <p:spPr>
          <a:xfrm>
            <a:off x="8093935" y="27005192"/>
            <a:ext cx="855787" cy="781934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7  </a:t>
            </a:r>
            <a:endParaRPr lang="th-TH" sz="6000" dirty="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115" name="วงรี 11">
            <a:extLst>
              <a:ext uri="{FF2B5EF4-FFF2-40B4-BE49-F238E27FC236}">
                <a16:creationId xmlns:a16="http://schemas.microsoft.com/office/drawing/2014/main" id="{09356753-DC3B-4324-BCEE-22B3151624B4}"/>
              </a:ext>
            </a:extLst>
          </p:cNvPr>
          <p:cNvSpPr/>
          <p:nvPr/>
        </p:nvSpPr>
        <p:spPr>
          <a:xfrm>
            <a:off x="8092515" y="28501955"/>
            <a:ext cx="855787" cy="781934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8  </a:t>
            </a:r>
            <a:endParaRPr lang="th-TH" sz="6000" dirty="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116" name="วงรี 11">
            <a:extLst>
              <a:ext uri="{FF2B5EF4-FFF2-40B4-BE49-F238E27FC236}">
                <a16:creationId xmlns:a16="http://schemas.microsoft.com/office/drawing/2014/main" id="{11D25446-7A6A-4760-AF3E-39BB875C2409}"/>
              </a:ext>
            </a:extLst>
          </p:cNvPr>
          <p:cNvSpPr/>
          <p:nvPr/>
        </p:nvSpPr>
        <p:spPr>
          <a:xfrm>
            <a:off x="8092515" y="30008179"/>
            <a:ext cx="855787" cy="781934"/>
          </a:xfrm>
          <a:prstGeom prst="ellips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9  </a:t>
            </a:r>
            <a:endParaRPr lang="th-TH" sz="6000" dirty="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14DEDA3A-DC98-4160-A172-42F096049534}"/>
              </a:ext>
            </a:extLst>
          </p:cNvPr>
          <p:cNvGrpSpPr/>
          <p:nvPr/>
        </p:nvGrpSpPr>
        <p:grpSpPr>
          <a:xfrm>
            <a:off x="141521" y="19690668"/>
            <a:ext cx="7673516" cy="11215013"/>
            <a:chOff x="75406" y="1217509"/>
            <a:chExt cx="4039845" cy="5636953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7C9BCDEB-2A7F-4FD9-8D64-C3C88777263E}"/>
                </a:ext>
              </a:extLst>
            </p:cNvPr>
            <p:cNvGrpSpPr/>
            <p:nvPr/>
          </p:nvGrpSpPr>
          <p:grpSpPr>
            <a:xfrm>
              <a:off x="75406" y="1217509"/>
              <a:ext cx="4039845" cy="5636953"/>
              <a:chOff x="1484560" y="1277704"/>
              <a:chExt cx="3888879" cy="5487167"/>
            </a:xfrm>
          </p:grpSpPr>
          <p:pic>
            <p:nvPicPr>
              <p:cNvPr id="120" name="รูปภาพ 6">
                <a:extLst>
                  <a:ext uri="{FF2B5EF4-FFF2-40B4-BE49-F238E27FC236}">
                    <a16:creationId xmlns:a16="http://schemas.microsoft.com/office/drawing/2014/main" id="{840852CC-992E-45B6-A8A8-1DECAB8841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8" t="6603" r="3507" b="953"/>
              <a:stretch/>
            </p:blipFill>
            <p:spPr>
              <a:xfrm>
                <a:off x="1484560" y="1277704"/>
                <a:ext cx="3888879" cy="5487167"/>
              </a:xfrm>
              <a:prstGeom prst="rect">
                <a:avLst/>
              </a:prstGeom>
            </p:spPr>
          </p:pic>
          <p:sp>
            <p:nvSpPr>
              <p:cNvPr id="121" name="สี่เหลี่ยมผืนผ้า: มุมมน 49">
                <a:extLst>
                  <a:ext uri="{FF2B5EF4-FFF2-40B4-BE49-F238E27FC236}">
                    <a16:creationId xmlns:a16="http://schemas.microsoft.com/office/drawing/2014/main" id="{FF8A3787-3F52-432A-A191-D53136591282}"/>
                  </a:ext>
                </a:extLst>
              </p:cNvPr>
              <p:cNvSpPr/>
              <p:nvPr/>
            </p:nvSpPr>
            <p:spPr>
              <a:xfrm>
                <a:off x="2563772" y="2674966"/>
                <a:ext cx="313839" cy="3666742"/>
              </a:xfrm>
              <a:prstGeom prst="roundRect">
                <a:avLst>
                  <a:gd name="adj" fmla="val 0"/>
                </a:avLst>
              </a:prstGeom>
              <a:solidFill>
                <a:schemeClr val="accent4">
                  <a:lumMod val="20000"/>
                  <a:lumOff val="80000"/>
                  <a:alpha val="26000"/>
                </a:schemeClr>
              </a:solidFill>
              <a:ln w="5715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1662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413C58FB-F512-4A80-B2F8-D42EE9BE41D7}"/>
                  </a:ext>
                </a:extLst>
              </p:cNvPr>
              <p:cNvSpPr/>
              <p:nvPr/>
            </p:nvSpPr>
            <p:spPr>
              <a:xfrm>
                <a:off x="2690885" y="2846168"/>
                <a:ext cx="116346" cy="3024164"/>
              </a:xfrm>
              <a:custGeom>
                <a:avLst/>
                <a:gdLst>
                  <a:gd name="connsiteX0" fmla="*/ 0 w 125676"/>
                  <a:gd name="connsiteY0" fmla="*/ 0 h 2925213"/>
                  <a:gd name="connsiteX1" fmla="*/ 13001 w 125676"/>
                  <a:gd name="connsiteY1" fmla="*/ 1807131 h 2925213"/>
                  <a:gd name="connsiteX2" fmla="*/ 104008 w 125676"/>
                  <a:gd name="connsiteY2" fmla="*/ 2023814 h 2925213"/>
                  <a:gd name="connsiteX3" fmla="*/ 125676 w 125676"/>
                  <a:gd name="connsiteY3" fmla="*/ 2925213 h 2925213"/>
                  <a:gd name="connsiteX0" fmla="*/ 0 w 142840"/>
                  <a:gd name="connsiteY0" fmla="*/ 0 h 2925213"/>
                  <a:gd name="connsiteX1" fmla="*/ 13001 w 142840"/>
                  <a:gd name="connsiteY1" fmla="*/ 1807131 h 2925213"/>
                  <a:gd name="connsiteX2" fmla="*/ 141725 w 142840"/>
                  <a:gd name="connsiteY2" fmla="*/ 1997411 h 2925213"/>
                  <a:gd name="connsiteX3" fmla="*/ 125676 w 142840"/>
                  <a:gd name="connsiteY3" fmla="*/ 2925213 h 2925213"/>
                  <a:gd name="connsiteX0" fmla="*/ 0 w 142840"/>
                  <a:gd name="connsiteY0" fmla="*/ 0 h 2925213"/>
                  <a:gd name="connsiteX1" fmla="*/ 5458 w 142840"/>
                  <a:gd name="connsiteY1" fmla="*/ 1767527 h 2925213"/>
                  <a:gd name="connsiteX2" fmla="*/ 141725 w 142840"/>
                  <a:gd name="connsiteY2" fmla="*/ 1997411 h 2925213"/>
                  <a:gd name="connsiteX3" fmla="*/ 125676 w 142840"/>
                  <a:gd name="connsiteY3" fmla="*/ 2925213 h 2925213"/>
                  <a:gd name="connsiteX0" fmla="*/ 0 w 142840"/>
                  <a:gd name="connsiteY0" fmla="*/ 0 h 2925213"/>
                  <a:gd name="connsiteX1" fmla="*/ 5458 w 142840"/>
                  <a:gd name="connsiteY1" fmla="*/ 1767527 h 2925213"/>
                  <a:gd name="connsiteX2" fmla="*/ 141725 w 142840"/>
                  <a:gd name="connsiteY2" fmla="*/ 1997411 h 2925213"/>
                  <a:gd name="connsiteX3" fmla="*/ 125676 w 142840"/>
                  <a:gd name="connsiteY3" fmla="*/ 2925213 h 2925213"/>
                  <a:gd name="connsiteX0" fmla="*/ 0 w 128618"/>
                  <a:gd name="connsiteY0" fmla="*/ 0 h 2925213"/>
                  <a:gd name="connsiteX1" fmla="*/ 5458 w 128618"/>
                  <a:gd name="connsiteY1" fmla="*/ 1767527 h 2925213"/>
                  <a:gd name="connsiteX2" fmla="*/ 126638 w 128618"/>
                  <a:gd name="connsiteY2" fmla="*/ 1987510 h 2925213"/>
                  <a:gd name="connsiteX3" fmla="*/ 125676 w 128618"/>
                  <a:gd name="connsiteY3" fmla="*/ 2925213 h 2925213"/>
                  <a:gd name="connsiteX0" fmla="*/ 0 w 128618"/>
                  <a:gd name="connsiteY0" fmla="*/ 0 h 2925213"/>
                  <a:gd name="connsiteX1" fmla="*/ 5458 w 128618"/>
                  <a:gd name="connsiteY1" fmla="*/ 1767527 h 2925213"/>
                  <a:gd name="connsiteX2" fmla="*/ 126638 w 128618"/>
                  <a:gd name="connsiteY2" fmla="*/ 1987510 h 2925213"/>
                  <a:gd name="connsiteX3" fmla="*/ 125676 w 128618"/>
                  <a:gd name="connsiteY3" fmla="*/ 2925213 h 2925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8618" h="2925213">
                    <a:moveTo>
                      <a:pt x="0" y="0"/>
                    </a:moveTo>
                    <a:cubicBezTo>
                      <a:pt x="4334" y="602377"/>
                      <a:pt x="1124" y="1165150"/>
                      <a:pt x="5458" y="1767527"/>
                    </a:cubicBezTo>
                    <a:cubicBezTo>
                      <a:pt x="81054" y="1860657"/>
                      <a:pt x="35955" y="1782170"/>
                      <a:pt x="126638" y="1987510"/>
                    </a:cubicBezTo>
                    <a:cubicBezTo>
                      <a:pt x="133861" y="2287976"/>
                      <a:pt x="118453" y="2624747"/>
                      <a:pt x="125676" y="2925213"/>
                    </a:cubicBez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9" name="Arrow: Striped Right 118">
              <a:extLst>
                <a:ext uri="{FF2B5EF4-FFF2-40B4-BE49-F238E27FC236}">
                  <a16:creationId xmlns:a16="http://schemas.microsoft.com/office/drawing/2014/main" id="{C91C5510-DC0E-4387-9F1D-7C52005CBC1E}"/>
                </a:ext>
              </a:extLst>
            </p:cNvPr>
            <p:cNvSpPr/>
            <p:nvPr/>
          </p:nvSpPr>
          <p:spPr>
            <a:xfrm>
              <a:off x="726348" y="5310741"/>
              <a:ext cx="418125" cy="255090"/>
            </a:xfrm>
            <a:prstGeom prst="stripedRightArrow">
              <a:avLst/>
            </a:prstGeom>
            <a:solidFill>
              <a:srgbClr val="F20000"/>
            </a:solidFill>
            <a:ln w="12700"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2CBC078-E487-4A5F-8D77-DA9ABBFAF0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24" y="10589501"/>
            <a:ext cx="2540761" cy="15095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9FA97AF-E330-47FE-94BA-E2505CABAA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3575"/>
            <a:ext cx="2339930" cy="19160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7F8EDF4-ADDD-42DB-A1CA-4B92A4AEFB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1" y="7492396"/>
            <a:ext cx="2339929" cy="23399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DDCFAFE-DF65-46E5-8BEB-A0B7E70306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3" y="4434732"/>
            <a:ext cx="2333366" cy="175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6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1">
            <a:extLst>
              <a:ext uri="{FF2B5EF4-FFF2-40B4-BE49-F238E27FC236}">
                <a16:creationId xmlns:a16="http://schemas.microsoft.com/office/drawing/2014/main" id="{B242819F-1FCE-4A07-B874-7B26D9132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7353" l="2870" r="97792">
                        <a14:foregroundMark x1="3753" y1="22941" x2="4636" y2="57353"/>
                        <a14:foregroundMark x1="4636" y1="57353" x2="13466" y2="67353"/>
                        <a14:foregroundMark x1="13466" y1="67353" x2="50110" y2="62941"/>
                        <a14:foregroundMark x1="50110" y1="62941" x2="79691" y2="35882"/>
                        <a14:foregroundMark x1="79691" y1="35882" x2="91391" y2="31471"/>
                        <a14:foregroundMark x1="91391" y1="31471" x2="88300" y2="95000"/>
                        <a14:foregroundMark x1="88300" y1="95000" x2="53642" y2="85000"/>
                        <a14:foregroundMark x1="53642" y1="85000" x2="18322" y2="95294"/>
                        <a14:foregroundMark x1="18322" y1="95294" x2="7285" y2="90294"/>
                        <a14:foregroundMark x1="7285" y1="90294" x2="13687" y2="80000"/>
                        <a14:foregroundMark x1="2870" y1="25882" x2="4194" y2="95882"/>
                        <a14:foregroundMark x1="92936" y1="25000" x2="94923" y2="97353"/>
                        <a14:foregroundMark x1="2870" y1="69118" x2="81898" y2="84412"/>
                        <a14:foregroundMark x1="35541" y1="85000" x2="97792" y2="50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5570" y="27836277"/>
            <a:ext cx="6864830" cy="4408667"/>
          </a:xfrm>
          <a:prstGeom prst="rect">
            <a:avLst/>
          </a:prstGeom>
        </p:spPr>
      </p:pic>
      <p:sp>
        <p:nvSpPr>
          <p:cNvPr id="3" name="Parallelogram 2">
            <a:extLst>
              <a:ext uri="{FF2B5EF4-FFF2-40B4-BE49-F238E27FC236}">
                <a16:creationId xmlns:a16="http://schemas.microsoft.com/office/drawing/2014/main" id="{642DF9DD-9C6A-47B7-87FB-F1478A7963D3}"/>
              </a:ext>
            </a:extLst>
          </p:cNvPr>
          <p:cNvSpPr/>
          <p:nvPr/>
        </p:nvSpPr>
        <p:spPr>
          <a:xfrm>
            <a:off x="-1286509" y="1887821"/>
            <a:ext cx="8802707" cy="1299533"/>
          </a:xfrm>
          <a:prstGeom prst="parallelogram">
            <a:avLst>
              <a:gd name="adj" fmla="val 104366"/>
            </a:avLst>
          </a:prstGeom>
          <a:gradFill>
            <a:gsLst>
              <a:gs pos="100000">
                <a:schemeClr val="accent5">
                  <a:lumMod val="20000"/>
                  <a:lumOff val="80000"/>
                </a:schemeClr>
              </a:gs>
              <a:gs pos="2000">
                <a:schemeClr val="accent5">
                  <a:lumMod val="20000"/>
                  <a:lumOff val="80000"/>
                </a:schemeClr>
              </a:gs>
            </a:gsLst>
            <a:lin ang="34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FFC1D2-A02C-4925-B75B-643B37386421}"/>
              </a:ext>
            </a:extLst>
          </p:cNvPr>
          <p:cNvSpPr/>
          <p:nvPr/>
        </p:nvSpPr>
        <p:spPr>
          <a:xfrm>
            <a:off x="0" y="0"/>
            <a:ext cx="14630400" cy="2648347"/>
          </a:xfrm>
          <a:prstGeom prst="rect">
            <a:avLst/>
          </a:prstGeom>
          <a:gradFill flip="none" rotWithShape="1">
            <a:gsLst>
              <a:gs pos="86000">
                <a:schemeClr val="accent5">
                  <a:lumMod val="20000"/>
                  <a:lumOff val="80000"/>
                </a:schemeClr>
              </a:gs>
              <a:gs pos="2000">
                <a:schemeClr val="accent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21">
            <a:extLst>
              <a:ext uri="{FF2B5EF4-FFF2-40B4-BE49-F238E27FC236}">
                <a16:creationId xmlns:a16="http://schemas.microsoft.com/office/drawing/2014/main" id="{F886AD3D-CE2A-46C5-9219-B431608BF11A}"/>
              </a:ext>
            </a:extLst>
          </p:cNvPr>
          <p:cNvSpPr txBox="1"/>
          <p:nvPr/>
        </p:nvSpPr>
        <p:spPr>
          <a:xfrm>
            <a:off x="3111203" y="463418"/>
            <a:ext cx="1069106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rgbClr val="003D71"/>
                </a:solidFill>
                <a:effectLst>
                  <a:glow rad="101600">
                    <a:schemeClr val="bg1">
                      <a:alpha val="99000"/>
                    </a:schemeClr>
                  </a:glow>
                </a:effectLst>
                <a:latin typeface="DB HelvethaicaMon X 75 Bd" panose="02000506090000020004" pitchFamily="2" charset="-34"/>
                <a:cs typeface="DB HelvethaicaMon X 75 Bd" panose="02000506090000020004" pitchFamily="2" charset="-34"/>
              </a:defRPr>
            </a:lvl1pPr>
          </a:lstStyle>
          <a:p>
            <a:pPr algn="r"/>
            <a:r>
              <a:rPr lang="th-TH" sz="4400" b="1" kern="1300" spc="-40" dirty="0">
                <a:solidFill>
                  <a:srgbClr val="002060"/>
                </a:solidFill>
                <a:latin typeface="FC Gimmick [Non-commercial] Bd" pitchFamily="2" charset="-34"/>
                <a:cs typeface="FC Gimmick [Non-commercial] Bd" pitchFamily="2" charset="-34"/>
              </a:rPr>
              <a:t>งานจ้างสำรวจ ออกแบบ</a:t>
            </a:r>
          </a:p>
          <a:p>
            <a:pPr algn="r"/>
            <a:r>
              <a:rPr lang="th-TH" sz="4000" b="1" kern="1300" spc="-40" dirty="0">
                <a:solidFill>
                  <a:schemeClr val="accent1">
                    <a:lumMod val="75000"/>
                  </a:schemeClr>
                </a:solidFill>
                <a:latin typeface="FC Gimmick [Non-commercial] Bd" pitchFamily="2" charset="-34"/>
                <a:cs typeface="FC Gimmick [Non-commercial] Bd" pitchFamily="2" charset="-34"/>
              </a:rPr>
              <a:t>โครงการเพิ่มประสิทธิภาพการระบายน้ำแม่น้ำท่าจีน</a:t>
            </a:r>
            <a:endParaRPr lang="en-US" sz="4000" b="1" kern="1300" spc="-40" dirty="0">
              <a:solidFill>
                <a:schemeClr val="accent1">
                  <a:lumMod val="75000"/>
                </a:schemeClr>
              </a:solidFill>
              <a:latin typeface="FC Gimmick [Non-commercial] Bd" pitchFamily="2" charset="-34"/>
              <a:cs typeface="FC Gimmick [Non-commercial] Bd" pitchFamily="2" charset="-34"/>
            </a:endParaRPr>
          </a:p>
          <a:p>
            <a:pPr algn="r"/>
            <a:r>
              <a:rPr lang="th-TH" sz="4000" b="1" kern="1300" spc="-40" dirty="0">
                <a:solidFill>
                  <a:schemeClr val="accent1">
                    <a:lumMod val="75000"/>
                  </a:schemeClr>
                </a:solidFill>
                <a:latin typeface="FC Gimmick [Non-commercial] Bd" pitchFamily="2" charset="-34"/>
                <a:cs typeface="FC Gimmick [Non-commercial] Bd" pitchFamily="2" charset="-34"/>
              </a:rPr>
              <a:t>จังหวัดชัยนาท สุพรรณบุรี และสมุทรสาคร</a:t>
            </a:r>
            <a:endParaRPr lang="th-TH" sz="6000" b="1" kern="1300" spc="-40" dirty="0">
              <a:solidFill>
                <a:schemeClr val="accent1">
                  <a:lumMod val="75000"/>
                </a:schemeClr>
              </a:solidFill>
              <a:latin typeface="FC Gimmick [Non-commercial] Bd" pitchFamily="2" charset="-34"/>
              <a:cs typeface="FC Gimmick [Non-commercial] Bd" pitchFamily="2" charset="-34"/>
            </a:endParaRPr>
          </a:p>
        </p:txBody>
      </p:sp>
      <p:pic>
        <p:nvPicPr>
          <p:cNvPr id="71" name="Picture 5">
            <a:extLst>
              <a:ext uri="{FF2B5EF4-FFF2-40B4-BE49-F238E27FC236}">
                <a16:creationId xmlns:a16="http://schemas.microsoft.com/office/drawing/2014/main" id="{139A0E9A-E4C8-46E1-BED0-91BDD2C41E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04" y="211198"/>
            <a:ext cx="2379650" cy="243714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EBB983FF-7D19-4C3C-A1FC-AEB6153AA801}"/>
              </a:ext>
            </a:extLst>
          </p:cNvPr>
          <p:cNvSpPr/>
          <p:nvPr/>
        </p:nvSpPr>
        <p:spPr>
          <a:xfrm>
            <a:off x="988485" y="3348938"/>
            <a:ext cx="9048736" cy="80311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Chulabhorn Likit Text Medium" panose="00000600000000000000" pitchFamily="50" charset="-34"/>
              <a:buChar char="๏"/>
            </a:pPr>
            <a:r>
              <a:rPr lang="en-US" sz="5000" b="1" dirty="0">
                <a:solidFill>
                  <a:schemeClr val="bg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  </a:t>
            </a:r>
            <a:r>
              <a:rPr lang="th-TH" sz="6000" b="1" dirty="0">
                <a:ln w="38100">
                  <a:noFill/>
                </a:ln>
                <a:solidFill>
                  <a:schemeClr val="bg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องค์ประกอบของงานแม่น้ำท่าจีนตอนบน</a:t>
            </a:r>
            <a:endParaRPr lang="th-TH" sz="5000" b="1" dirty="0">
              <a:ln w="38100">
                <a:noFill/>
              </a:ln>
              <a:solidFill>
                <a:schemeClr val="bg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2C6BBFF-390C-4505-9C7C-A5A799842C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2407" r="4615" b="2342"/>
          <a:stretch/>
        </p:blipFill>
        <p:spPr>
          <a:xfrm>
            <a:off x="-25400" y="4248769"/>
            <a:ext cx="14693900" cy="21777211"/>
          </a:xfrm>
          <a:prstGeom prst="rect">
            <a:avLst/>
          </a:prstGeom>
          <a:ln w="12700">
            <a:noFill/>
          </a:ln>
        </p:spPr>
      </p:pic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D84A118-5A15-4FE8-9A6F-88BC4D741317}"/>
              </a:ext>
            </a:extLst>
          </p:cNvPr>
          <p:cNvCxnSpPr>
            <a:cxnSpLocks/>
          </p:cNvCxnSpPr>
          <p:nvPr/>
        </p:nvCxnSpPr>
        <p:spPr>
          <a:xfrm>
            <a:off x="4583575" y="7118430"/>
            <a:ext cx="1399118" cy="1661660"/>
          </a:xfrm>
          <a:prstGeom prst="straightConnector1">
            <a:avLst/>
          </a:prstGeom>
          <a:ln w="76200">
            <a:solidFill>
              <a:schemeClr val="tx1"/>
            </a:solidFill>
            <a:tailEnd type="oval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20022063-9F75-4521-A53D-D97AC019064D}"/>
              </a:ext>
            </a:extLst>
          </p:cNvPr>
          <p:cNvCxnSpPr>
            <a:cxnSpLocks/>
          </p:cNvCxnSpPr>
          <p:nvPr/>
        </p:nvCxnSpPr>
        <p:spPr>
          <a:xfrm>
            <a:off x="5836389" y="11905488"/>
            <a:ext cx="1533505" cy="1847088"/>
          </a:xfrm>
          <a:prstGeom prst="straightConnector1">
            <a:avLst/>
          </a:prstGeom>
          <a:ln w="76200">
            <a:solidFill>
              <a:schemeClr val="tx1"/>
            </a:solidFill>
            <a:tailEnd type="oval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B09DE6B2-1556-4FF7-B99E-34E3EA21880D}"/>
              </a:ext>
            </a:extLst>
          </p:cNvPr>
          <p:cNvCxnSpPr>
            <a:cxnSpLocks/>
          </p:cNvCxnSpPr>
          <p:nvPr/>
        </p:nvCxnSpPr>
        <p:spPr>
          <a:xfrm>
            <a:off x="7956488" y="16118098"/>
            <a:ext cx="0" cy="1870284"/>
          </a:xfrm>
          <a:prstGeom prst="straightConnector1">
            <a:avLst/>
          </a:prstGeom>
          <a:ln w="76200">
            <a:solidFill>
              <a:schemeClr val="tx1"/>
            </a:solidFill>
            <a:tailEnd type="oval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9" name="สี่เหลี่ยมผืนผ้า: มุมมน 6">
            <a:extLst>
              <a:ext uri="{FF2B5EF4-FFF2-40B4-BE49-F238E27FC236}">
                <a16:creationId xmlns:a16="http://schemas.microsoft.com/office/drawing/2014/main" id="{DEB62514-64D4-459B-942F-B3200CDBC255}"/>
              </a:ext>
            </a:extLst>
          </p:cNvPr>
          <p:cNvSpPr/>
          <p:nvPr/>
        </p:nvSpPr>
        <p:spPr>
          <a:xfrm>
            <a:off x="3126795" y="22780913"/>
            <a:ext cx="3528206" cy="1454245"/>
          </a:xfrm>
          <a:prstGeom prst="roundRect">
            <a:avLst>
              <a:gd name="adj" fmla="val 10405"/>
            </a:avLst>
          </a:prstGeom>
          <a:solidFill>
            <a:schemeClr val="bg1">
              <a:alpha val="79000"/>
            </a:schemeClr>
          </a:solidFill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130" name="TextBox 4">
            <a:extLst>
              <a:ext uri="{FF2B5EF4-FFF2-40B4-BE49-F238E27FC236}">
                <a16:creationId xmlns:a16="http://schemas.microsoft.com/office/drawing/2014/main" id="{F23FC843-F5A1-4F92-95C3-69A7B980AF90}"/>
              </a:ext>
            </a:extLst>
          </p:cNvPr>
          <p:cNvSpPr txBox="1"/>
          <p:nvPr/>
        </p:nvSpPr>
        <p:spPr>
          <a:xfrm>
            <a:off x="3018432" y="22899784"/>
            <a:ext cx="3766637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th-TH" sz="6000" b="1" dirty="0">
                <a:solidFill>
                  <a:srgbClr val="006EFF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ความยาวรวม</a:t>
            </a:r>
          </a:p>
          <a:p>
            <a:pPr algn="ctr">
              <a:lnSpc>
                <a:spcPct val="70000"/>
              </a:lnSpc>
            </a:pPr>
            <a:r>
              <a:rPr lang="th-TH" sz="6000" b="1" dirty="0">
                <a:solidFill>
                  <a:srgbClr val="006EFF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ประมาณ </a:t>
            </a:r>
            <a:r>
              <a:rPr lang="en-US" sz="6000" b="1" dirty="0">
                <a:solidFill>
                  <a:srgbClr val="006EFF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92 </a:t>
            </a:r>
            <a:r>
              <a:rPr lang="th-TH" sz="6000" b="1" dirty="0">
                <a:solidFill>
                  <a:srgbClr val="006EFF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กม.</a:t>
            </a:r>
            <a:endParaRPr lang="en-US" sz="6000" b="1" dirty="0">
              <a:solidFill>
                <a:srgbClr val="006EFF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374F24E-A8EF-4A86-AE1A-14CC61BE814C}"/>
              </a:ext>
            </a:extLst>
          </p:cNvPr>
          <p:cNvGrpSpPr/>
          <p:nvPr/>
        </p:nvGrpSpPr>
        <p:grpSpPr>
          <a:xfrm>
            <a:off x="7748638" y="25956894"/>
            <a:ext cx="6814590" cy="2567050"/>
            <a:chOff x="15259759" y="5998047"/>
            <a:chExt cx="9104840" cy="3429785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332C8C31-4F11-4468-8C04-43EAF08B42B2}"/>
                </a:ext>
              </a:extLst>
            </p:cNvPr>
            <p:cNvSpPr/>
            <p:nvPr/>
          </p:nvSpPr>
          <p:spPr>
            <a:xfrm>
              <a:off x="15259759" y="6010542"/>
              <a:ext cx="9104840" cy="3417290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2">
                    <a:lumMod val="9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DB HelvethaicaMon X 77 BdCond" panose="02000506090000020004" pitchFamily="2" charset="-34"/>
                <a:cs typeface="DB HelvethaicaMon X 77 BdCond" panose="02000506090000020004" pitchFamily="2" charset="-34"/>
              </a:endParaRPr>
            </a:p>
          </p:txBody>
        </p:sp>
        <p:pic>
          <p:nvPicPr>
            <p:cNvPr id="137" name="Picture 1">
              <a:extLst>
                <a:ext uri="{FF2B5EF4-FFF2-40B4-BE49-F238E27FC236}">
                  <a16:creationId xmlns:a16="http://schemas.microsoft.com/office/drawing/2014/main" id="{58C16115-BAF9-4D48-BAF9-C71CACA2D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44" t="21510" r="10030" b="29412"/>
            <a:stretch/>
          </p:blipFill>
          <p:spPr>
            <a:xfrm>
              <a:off x="15419829" y="5998047"/>
              <a:ext cx="8798936" cy="2714188"/>
            </a:xfrm>
            <a:prstGeom prst="rect">
              <a:avLst/>
            </a:prstGeom>
            <a:ln w="38100">
              <a:solidFill>
                <a:schemeClr val="bg2">
                  <a:lumMod val="50000"/>
                  <a:alpha val="57000"/>
                </a:schemeClr>
              </a:solidFill>
            </a:ln>
          </p:spPr>
        </p:pic>
        <p:sp>
          <p:nvSpPr>
            <p:cNvPr id="138" name="TextBox 4">
              <a:extLst>
                <a:ext uri="{FF2B5EF4-FFF2-40B4-BE49-F238E27FC236}">
                  <a16:creationId xmlns:a16="http://schemas.microsoft.com/office/drawing/2014/main" id="{725D1CA9-2D2B-4424-9428-2CF5237C47A8}"/>
                </a:ext>
              </a:extLst>
            </p:cNvPr>
            <p:cNvSpPr txBox="1"/>
            <p:nvPr/>
          </p:nvSpPr>
          <p:spPr>
            <a:xfrm>
              <a:off x="15413417" y="8780090"/>
              <a:ext cx="88053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แนว-ระดับการขุดลอกตะกอนในแม่น้ำท่าจีน</a:t>
              </a:r>
              <a:endParaRPr lang="en-US" sz="3600" b="1" dirty="0">
                <a:latin typeface="DB HelvethaicaMon X 77 BdCond" panose="02000506090000020004" pitchFamily="2" charset="-34"/>
                <a:cs typeface="DB HelvethaicaMon X 77 BdCond" panose="02000506090000020004" pitchFamily="2" charset="-34"/>
              </a:endParaRPr>
            </a:p>
          </p:txBody>
        </p:sp>
      </p:grpSp>
      <p:sp>
        <p:nvSpPr>
          <p:cNvPr id="43" name="วงรี 11">
            <a:extLst>
              <a:ext uri="{FF2B5EF4-FFF2-40B4-BE49-F238E27FC236}">
                <a16:creationId xmlns:a16="http://schemas.microsoft.com/office/drawing/2014/main" id="{32444CB7-655B-434C-978F-0542BA178EAB}"/>
              </a:ext>
            </a:extLst>
          </p:cNvPr>
          <p:cNvSpPr/>
          <p:nvPr/>
        </p:nvSpPr>
        <p:spPr>
          <a:xfrm>
            <a:off x="7781943" y="21557219"/>
            <a:ext cx="1080000" cy="1080000"/>
          </a:xfrm>
          <a:prstGeom prst="ellipse">
            <a:avLst/>
          </a:prstGeom>
          <a:solidFill>
            <a:srgbClr val="F371AC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4</a:t>
            </a:r>
            <a:endParaRPr lang="th-TH" sz="9600" dirty="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graphicFrame>
        <p:nvGraphicFramePr>
          <p:cNvPr id="44" name="Diagram 43">
            <a:extLst>
              <a:ext uri="{FF2B5EF4-FFF2-40B4-BE49-F238E27FC236}">
                <a16:creationId xmlns:a16="http://schemas.microsoft.com/office/drawing/2014/main" id="{CADFA301-A039-419C-B2E8-88DC744E99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7405608"/>
              </p:ext>
            </p:extLst>
          </p:nvPr>
        </p:nvGraphicFramePr>
        <p:xfrm>
          <a:off x="96726" y="25884398"/>
          <a:ext cx="7685217" cy="6050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31CD6DD-FA9C-4E16-ACA7-B3B765FE150D}"/>
              </a:ext>
            </a:extLst>
          </p:cNvPr>
          <p:cNvCxnSpPr>
            <a:cxnSpLocks/>
          </p:cNvCxnSpPr>
          <p:nvPr/>
        </p:nvCxnSpPr>
        <p:spPr>
          <a:xfrm>
            <a:off x="6169306" y="15625823"/>
            <a:ext cx="1810332" cy="527000"/>
          </a:xfrm>
          <a:prstGeom prst="straightConnector1">
            <a:avLst/>
          </a:prstGeom>
          <a:ln w="76200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7E98C3D1-5A8A-4C6A-B4F3-A58B9C775F42}"/>
              </a:ext>
            </a:extLst>
          </p:cNvPr>
          <p:cNvSpPr/>
          <p:nvPr/>
        </p:nvSpPr>
        <p:spPr>
          <a:xfrm>
            <a:off x="3018432" y="15307865"/>
            <a:ext cx="3290928" cy="67010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dirty="0"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ปตร.โพธิ์พระยา</a:t>
            </a:r>
            <a:endParaRPr lang="en-US" sz="4800" dirty="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39" name="วงรี 11">
            <a:extLst>
              <a:ext uri="{FF2B5EF4-FFF2-40B4-BE49-F238E27FC236}">
                <a16:creationId xmlns:a16="http://schemas.microsoft.com/office/drawing/2014/main" id="{B5EF2727-C229-4360-873C-0CA45CB99484}"/>
              </a:ext>
            </a:extLst>
          </p:cNvPr>
          <p:cNvSpPr/>
          <p:nvPr/>
        </p:nvSpPr>
        <p:spPr>
          <a:xfrm>
            <a:off x="2253751" y="15060270"/>
            <a:ext cx="1080000" cy="1080000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3</a:t>
            </a:r>
            <a:endParaRPr lang="th-TH" sz="9600" dirty="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DB8559C5-C036-4981-9B6B-9A9631FA6BCA}"/>
              </a:ext>
            </a:extLst>
          </p:cNvPr>
          <p:cNvSpPr/>
          <p:nvPr/>
        </p:nvSpPr>
        <p:spPr>
          <a:xfrm>
            <a:off x="2127958" y="11526513"/>
            <a:ext cx="4181402" cy="670108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dirty="0"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 ปตร. ชลมารคพิจารณ์ </a:t>
            </a:r>
            <a:endParaRPr lang="en-US" sz="4800" dirty="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38" name="วงรี 11">
            <a:extLst>
              <a:ext uri="{FF2B5EF4-FFF2-40B4-BE49-F238E27FC236}">
                <a16:creationId xmlns:a16="http://schemas.microsoft.com/office/drawing/2014/main" id="{B68AA426-9B14-498D-8912-1349544F63C0}"/>
              </a:ext>
            </a:extLst>
          </p:cNvPr>
          <p:cNvSpPr/>
          <p:nvPr/>
        </p:nvSpPr>
        <p:spPr>
          <a:xfrm>
            <a:off x="1358647" y="11260480"/>
            <a:ext cx="1080000" cy="1080000"/>
          </a:xfrm>
          <a:prstGeom prst="ellipse">
            <a:avLst/>
          </a:prstGeom>
          <a:solidFill>
            <a:schemeClr val="accent6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2</a:t>
            </a:r>
            <a:endParaRPr lang="th-TH" sz="9600" dirty="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DAEFF069-9473-4966-A780-30D68A5FDB91}"/>
              </a:ext>
            </a:extLst>
          </p:cNvPr>
          <p:cNvSpPr/>
          <p:nvPr/>
        </p:nvSpPr>
        <p:spPr>
          <a:xfrm>
            <a:off x="2075029" y="6623151"/>
            <a:ext cx="2940230" cy="61419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dirty="0"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ปตร.ท่าโบสถ์ </a:t>
            </a:r>
            <a:endParaRPr lang="en-US" sz="4800" dirty="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37" name="วงรี 11">
            <a:extLst>
              <a:ext uri="{FF2B5EF4-FFF2-40B4-BE49-F238E27FC236}">
                <a16:creationId xmlns:a16="http://schemas.microsoft.com/office/drawing/2014/main" id="{E6F1ED5D-0999-48E8-996B-3AD9EA082D25}"/>
              </a:ext>
            </a:extLst>
          </p:cNvPr>
          <p:cNvSpPr/>
          <p:nvPr/>
        </p:nvSpPr>
        <p:spPr>
          <a:xfrm>
            <a:off x="1330112" y="6319228"/>
            <a:ext cx="1080000" cy="1080000"/>
          </a:xfrm>
          <a:prstGeom prst="ellips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9600" dirty="0"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1</a:t>
            </a:r>
          </a:p>
        </p:txBody>
      </p:sp>
      <p:sp>
        <p:nvSpPr>
          <p:cNvPr id="55" name="วงรี 11">
            <a:extLst>
              <a:ext uri="{FF2B5EF4-FFF2-40B4-BE49-F238E27FC236}">
                <a16:creationId xmlns:a16="http://schemas.microsoft.com/office/drawing/2014/main" id="{C23A974E-CC7F-4775-827D-C78E2C27A3AA}"/>
              </a:ext>
            </a:extLst>
          </p:cNvPr>
          <p:cNvSpPr/>
          <p:nvPr/>
        </p:nvSpPr>
        <p:spPr>
          <a:xfrm>
            <a:off x="1735137" y="26012363"/>
            <a:ext cx="432000" cy="432000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dirty="0"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1</a:t>
            </a:r>
          </a:p>
        </p:txBody>
      </p:sp>
      <p:sp>
        <p:nvSpPr>
          <p:cNvPr id="59" name="วงรี 11">
            <a:extLst>
              <a:ext uri="{FF2B5EF4-FFF2-40B4-BE49-F238E27FC236}">
                <a16:creationId xmlns:a16="http://schemas.microsoft.com/office/drawing/2014/main" id="{2CCDD2A4-E152-4FEA-997B-7EFB4DECBF4E}"/>
              </a:ext>
            </a:extLst>
          </p:cNvPr>
          <p:cNvSpPr/>
          <p:nvPr/>
        </p:nvSpPr>
        <p:spPr>
          <a:xfrm>
            <a:off x="1735629" y="27556350"/>
            <a:ext cx="432000" cy="432000"/>
          </a:xfrm>
          <a:prstGeom prst="ellipse">
            <a:avLst/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2</a:t>
            </a:r>
            <a:endParaRPr lang="th-TH" sz="4800" dirty="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60" name="วงรี 11">
            <a:extLst>
              <a:ext uri="{FF2B5EF4-FFF2-40B4-BE49-F238E27FC236}">
                <a16:creationId xmlns:a16="http://schemas.microsoft.com/office/drawing/2014/main" id="{53A24AB0-C5F0-4D6F-A79C-5CAB9615054D}"/>
              </a:ext>
            </a:extLst>
          </p:cNvPr>
          <p:cNvSpPr/>
          <p:nvPr/>
        </p:nvSpPr>
        <p:spPr>
          <a:xfrm>
            <a:off x="1721296" y="28932807"/>
            <a:ext cx="432000" cy="432000"/>
          </a:xfrm>
          <a:prstGeom prst="ellipse">
            <a:avLst/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3 </a:t>
            </a:r>
            <a:endParaRPr lang="th-TH" sz="4800" dirty="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61" name="วงรี 11">
            <a:extLst>
              <a:ext uri="{FF2B5EF4-FFF2-40B4-BE49-F238E27FC236}">
                <a16:creationId xmlns:a16="http://schemas.microsoft.com/office/drawing/2014/main" id="{06206E86-7886-4C52-896D-F4D7D5DB2404}"/>
              </a:ext>
            </a:extLst>
          </p:cNvPr>
          <p:cNvSpPr/>
          <p:nvPr/>
        </p:nvSpPr>
        <p:spPr>
          <a:xfrm>
            <a:off x="1735137" y="30260794"/>
            <a:ext cx="432000" cy="432000"/>
          </a:xfrm>
          <a:prstGeom prst="ellipse">
            <a:avLst/>
          </a:prstGeom>
          <a:solidFill>
            <a:srgbClr val="F371A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4 </a:t>
            </a:r>
            <a:endParaRPr lang="th-TH" sz="4800" dirty="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47" name="Parallelogram 46">
            <a:extLst>
              <a:ext uri="{FF2B5EF4-FFF2-40B4-BE49-F238E27FC236}">
                <a16:creationId xmlns:a16="http://schemas.microsoft.com/office/drawing/2014/main" id="{3BC53C9C-276A-4F46-BD23-7C47A711B04F}"/>
              </a:ext>
            </a:extLst>
          </p:cNvPr>
          <p:cNvSpPr/>
          <p:nvPr/>
        </p:nvSpPr>
        <p:spPr>
          <a:xfrm>
            <a:off x="7077018" y="31131613"/>
            <a:ext cx="8802707" cy="1046277"/>
          </a:xfrm>
          <a:prstGeom prst="parallelogram">
            <a:avLst>
              <a:gd name="adj" fmla="val 10436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3D9AA37-53F5-47F7-B1E0-37C8ED13D15B}"/>
              </a:ext>
            </a:extLst>
          </p:cNvPr>
          <p:cNvSpPr/>
          <p:nvPr/>
        </p:nvSpPr>
        <p:spPr>
          <a:xfrm>
            <a:off x="0" y="31955015"/>
            <a:ext cx="14630400" cy="9633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C9D0027-7B84-4B9D-8371-B2D30B842FD1}"/>
              </a:ext>
            </a:extLst>
          </p:cNvPr>
          <p:cNvGrpSpPr/>
          <p:nvPr/>
        </p:nvGrpSpPr>
        <p:grpSpPr>
          <a:xfrm>
            <a:off x="7691824" y="31502633"/>
            <a:ext cx="6052181" cy="1115504"/>
            <a:chOff x="8306949" y="31502633"/>
            <a:chExt cx="6052181" cy="1115504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EFA27B3-D607-4E91-B54A-C2D85926D6B9}"/>
                </a:ext>
              </a:extLst>
            </p:cNvPr>
            <p:cNvGrpSpPr/>
            <p:nvPr/>
          </p:nvGrpSpPr>
          <p:grpSpPr>
            <a:xfrm>
              <a:off x="8306949" y="31654752"/>
              <a:ext cx="4951865" cy="963385"/>
              <a:chOff x="8306949" y="31785384"/>
              <a:chExt cx="4951865" cy="963385"/>
            </a:xfrm>
          </p:grpSpPr>
          <p:pic>
            <p:nvPicPr>
              <p:cNvPr id="53" name="รูปภาพ 5">
                <a:extLst>
                  <a:ext uri="{FF2B5EF4-FFF2-40B4-BE49-F238E27FC236}">
                    <a16:creationId xmlns:a16="http://schemas.microsoft.com/office/drawing/2014/main" id="{0626104F-4512-45BC-B21B-34694A3A37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3" t="40265" r="4964" b="44372"/>
              <a:stretch/>
            </p:blipFill>
            <p:spPr>
              <a:xfrm>
                <a:off x="9249890" y="31875150"/>
                <a:ext cx="4008924" cy="796532"/>
              </a:xfrm>
              <a:prstGeom prst="rect">
                <a:avLst/>
              </a:prstGeom>
            </p:spPr>
          </p:pic>
          <p:pic>
            <p:nvPicPr>
              <p:cNvPr id="54" name="รูปภาพ 2">
                <a:extLst>
                  <a:ext uri="{FF2B5EF4-FFF2-40B4-BE49-F238E27FC236}">
                    <a16:creationId xmlns:a16="http://schemas.microsoft.com/office/drawing/2014/main" id="{A82321FE-A801-4105-9F50-81952380C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6949" y="31785384"/>
                <a:ext cx="832534" cy="963385"/>
              </a:xfrm>
              <a:prstGeom prst="rect">
                <a:avLst/>
              </a:prstGeom>
            </p:spPr>
          </p:pic>
        </p:grp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9A4D1009-0CC2-4927-B9C0-58C9DF27F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315833" y="31502633"/>
              <a:ext cx="1043297" cy="1046277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14998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26294B6-C88E-41E3-861F-7CFCDDC65757}"/>
              </a:ext>
            </a:extLst>
          </p:cNvPr>
          <p:cNvSpPr/>
          <p:nvPr/>
        </p:nvSpPr>
        <p:spPr>
          <a:xfrm>
            <a:off x="0" y="28220806"/>
            <a:ext cx="14681200" cy="3738708"/>
          </a:xfrm>
          <a:prstGeom prst="rect">
            <a:avLst/>
          </a:prstGeom>
          <a:gradFill>
            <a:gsLst>
              <a:gs pos="6000">
                <a:schemeClr val="bg1"/>
              </a:gs>
              <a:gs pos="100000">
                <a:schemeClr val="bg2">
                  <a:lumMod val="9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642DF9DD-9C6A-47B7-87FB-F1478A7963D3}"/>
              </a:ext>
            </a:extLst>
          </p:cNvPr>
          <p:cNvSpPr/>
          <p:nvPr/>
        </p:nvSpPr>
        <p:spPr>
          <a:xfrm>
            <a:off x="-1286509" y="1887821"/>
            <a:ext cx="8802707" cy="1299533"/>
          </a:xfrm>
          <a:prstGeom prst="parallelogram">
            <a:avLst>
              <a:gd name="adj" fmla="val 104366"/>
            </a:avLst>
          </a:prstGeom>
          <a:gradFill>
            <a:gsLst>
              <a:gs pos="100000">
                <a:schemeClr val="accent5">
                  <a:lumMod val="20000"/>
                  <a:lumOff val="80000"/>
                </a:schemeClr>
              </a:gs>
              <a:gs pos="2000">
                <a:schemeClr val="accent5">
                  <a:lumMod val="20000"/>
                  <a:lumOff val="80000"/>
                </a:schemeClr>
              </a:gs>
            </a:gsLst>
            <a:lin ang="34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FFC1D2-A02C-4925-B75B-643B37386421}"/>
              </a:ext>
            </a:extLst>
          </p:cNvPr>
          <p:cNvSpPr/>
          <p:nvPr/>
        </p:nvSpPr>
        <p:spPr>
          <a:xfrm>
            <a:off x="0" y="0"/>
            <a:ext cx="14630400" cy="2648347"/>
          </a:xfrm>
          <a:prstGeom prst="rect">
            <a:avLst/>
          </a:prstGeom>
          <a:gradFill flip="none" rotWithShape="1">
            <a:gsLst>
              <a:gs pos="86000">
                <a:schemeClr val="accent5">
                  <a:lumMod val="20000"/>
                  <a:lumOff val="80000"/>
                </a:schemeClr>
              </a:gs>
              <a:gs pos="2000">
                <a:schemeClr val="accent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21">
            <a:extLst>
              <a:ext uri="{FF2B5EF4-FFF2-40B4-BE49-F238E27FC236}">
                <a16:creationId xmlns:a16="http://schemas.microsoft.com/office/drawing/2014/main" id="{F886AD3D-CE2A-46C5-9219-B431608BF11A}"/>
              </a:ext>
            </a:extLst>
          </p:cNvPr>
          <p:cNvSpPr txBox="1"/>
          <p:nvPr/>
        </p:nvSpPr>
        <p:spPr>
          <a:xfrm>
            <a:off x="3111203" y="463418"/>
            <a:ext cx="1069106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rgbClr val="003D71"/>
                </a:solidFill>
                <a:effectLst>
                  <a:glow rad="101600">
                    <a:schemeClr val="bg1">
                      <a:alpha val="99000"/>
                    </a:schemeClr>
                  </a:glow>
                </a:effectLst>
                <a:latin typeface="DB HelvethaicaMon X 75 Bd" panose="02000506090000020004" pitchFamily="2" charset="-34"/>
                <a:cs typeface="DB HelvethaicaMon X 75 Bd" panose="02000506090000020004" pitchFamily="2" charset="-34"/>
              </a:defRPr>
            </a:lvl1pPr>
          </a:lstStyle>
          <a:p>
            <a:pPr algn="r"/>
            <a:r>
              <a:rPr lang="th-TH" sz="4400" b="1" kern="1300" spc="-40" dirty="0">
                <a:solidFill>
                  <a:srgbClr val="002060"/>
                </a:solidFill>
                <a:latin typeface="FC Gimmick [Non-commercial] Bd" pitchFamily="2" charset="-34"/>
                <a:cs typeface="FC Gimmick [Non-commercial] Bd" pitchFamily="2" charset="-34"/>
              </a:rPr>
              <a:t>งานจ้างสำรวจ ออกแบบ</a:t>
            </a:r>
          </a:p>
          <a:p>
            <a:pPr algn="r"/>
            <a:r>
              <a:rPr lang="th-TH" sz="4000" b="1" kern="1300" spc="-40" dirty="0">
                <a:solidFill>
                  <a:schemeClr val="accent1">
                    <a:lumMod val="75000"/>
                  </a:schemeClr>
                </a:solidFill>
                <a:latin typeface="FC Gimmick [Non-commercial] Bd" pitchFamily="2" charset="-34"/>
                <a:cs typeface="FC Gimmick [Non-commercial] Bd" pitchFamily="2" charset="-34"/>
              </a:rPr>
              <a:t>โครงการเพิ่มประสิทธิภาพการระบายน้ำแม่น้ำท่าจีน</a:t>
            </a:r>
            <a:endParaRPr lang="en-US" sz="4000" b="1" kern="1300" spc="-40" dirty="0">
              <a:solidFill>
                <a:schemeClr val="accent1">
                  <a:lumMod val="75000"/>
                </a:schemeClr>
              </a:solidFill>
              <a:latin typeface="FC Gimmick [Non-commercial] Bd" pitchFamily="2" charset="-34"/>
              <a:cs typeface="FC Gimmick [Non-commercial] Bd" pitchFamily="2" charset="-34"/>
            </a:endParaRPr>
          </a:p>
          <a:p>
            <a:pPr algn="r"/>
            <a:r>
              <a:rPr lang="th-TH" sz="4000" b="1" kern="1300" spc="-40" dirty="0">
                <a:solidFill>
                  <a:schemeClr val="accent1">
                    <a:lumMod val="75000"/>
                  </a:schemeClr>
                </a:solidFill>
                <a:latin typeface="FC Gimmick [Non-commercial] Bd" pitchFamily="2" charset="-34"/>
                <a:cs typeface="FC Gimmick [Non-commercial] Bd" pitchFamily="2" charset="-34"/>
              </a:rPr>
              <a:t>จังหวัดชัยนาท สุพรรณบุรี และสมุทรสาคร</a:t>
            </a:r>
            <a:endParaRPr lang="th-TH" sz="6000" b="1" kern="1300" spc="-40" dirty="0">
              <a:solidFill>
                <a:schemeClr val="accent1">
                  <a:lumMod val="75000"/>
                </a:schemeClr>
              </a:solidFill>
              <a:latin typeface="FC Gimmick [Non-commercial] Bd" pitchFamily="2" charset="-34"/>
              <a:cs typeface="FC Gimmick [Non-commercial] Bd" pitchFamily="2" charset="-34"/>
            </a:endParaRPr>
          </a:p>
        </p:txBody>
      </p:sp>
      <p:pic>
        <p:nvPicPr>
          <p:cNvPr id="71" name="Picture 5">
            <a:extLst>
              <a:ext uri="{FF2B5EF4-FFF2-40B4-BE49-F238E27FC236}">
                <a16:creationId xmlns:a16="http://schemas.microsoft.com/office/drawing/2014/main" id="{139A0E9A-E4C8-46E1-BED0-91BDD2C41E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04" y="211198"/>
            <a:ext cx="2379650" cy="243714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814C396-C6B1-4772-96B8-214AB02034FB}"/>
              </a:ext>
            </a:extLst>
          </p:cNvPr>
          <p:cNvSpPr/>
          <p:nvPr/>
        </p:nvSpPr>
        <p:spPr>
          <a:xfrm>
            <a:off x="872504" y="3312309"/>
            <a:ext cx="9048736" cy="80311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Chulabhorn Likit Text Medium" panose="00000600000000000000" pitchFamily="50" charset="-34"/>
              <a:buChar char="๏"/>
            </a:pPr>
            <a:r>
              <a:rPr lang="en-US" sz="5000" b="1" dirty="0">
                <a:solidFill>
                  <a:schemeClr val="bg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  </a:t>
            </a:r>
            <a:r>
              <a:rPr lang="th-TH" sz="6000" b="1" dirty="0">
                <a:ln w="38100">
                  <a:noFill/>
                </a:ln>
                <a:solidFill>
                  <a:schemeClr val="bg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องค์ประกอบของงานแม่น้ำท่าจีนตอนล่าง</a:t>
            </a:r>
            <a:endParaRPr lang="th-TH" sz="5000" b="1" dirty="0">
              <a:ln w="38100">
                <a:noFill/>
              </a:ln>
              <a:solidFill>
                <a:schemeClr val="bg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B98082-86EC-4E45-A37E-9582CF2E90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" t="2786" r="3918" b="2388"/>
          <a:stretch/>
        </p:blipFill>
        <p:spPr>
          <a:xfrm>
            <a:off x="50800" y="6757966"/>
            <a:ext cx="14630400" cy="2151812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8BDA6BA-2EB8-4D83-8EA0-DE06C844D68A}"/>
              </a:ext>
            </a:extLst>
          </p:cNvPr>
          <p:cNvSpPr/>
          <p:nvPr/>
        </p:nvSpPr>
        <p:spPr>
          <a:xfrm>
            <a:off x="691705" y="4267472"/>
            <a:ext cx="13429875" cy="2338441"/>
          </a:xfrm>
          <a:prstGeom prst="roundRect">
            <a:avLst/>
          </a:prstGeom>
          <a:solidFill>
            <a:schemeClr val="accent5">
              <a:lumMod val="20000"/>
              <a:lumOff val="80000"/>
              <a:alpha val="40000"/>
            </a:schemeClr>
          </a:solidFill>
          <a:ln w="2857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5400" b="1" u="sng" dirty="0">
                <a:solidFill>
                  <a:srgbClr val="F2000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ส่วนที่ 1</a:t>
            </a:r>
            <a:r>
              <a:rPr lang="th-TH" sz="5400" b="1" dirty="0"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 </a:t>
            </a:r>
            <a:r>
              <a:rPr lang="th-TH" sz="4000" dirty="0">
                <a:solidFill>
                  <a:srgbClr val="0070C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การปรับปรุง / ขุดลอกตะกอนส่วนที่ตกจมยื่นเข้ามาในแม่น้ำหรือบริเวณที่ตื้นเขินตามแนวตลิ่ง </a:t>
            </a:r>
            <a:r>
              <a:rPr lang="en-US" sz="4000" dirty="0">
                <a:solidFill>
                  <a:srgbClr val="0070C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                  </a:t>
            </a:r>
            <a:r>
              <a:rPr lang="th-TH" sz="4000" dirty="0">
                <a:solidFill>
                  <a:srgbClr val="0070C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จำนวนไม่น้อยกว่า 23 แห่ง เพื่อให้รองรับน้ำได้ไม่น้อยกว่า 600 ลบ.ม./วินาที ตามตำแหน่งบริเวณ</a:t>
            </a:r>
            <a:r>
              <a:rPr lang="en-US" sz="4000" dirty="0">
                <a:solidFill>
                  <a:srgbClr val="0070C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             </a:t>
            </a:r>
            <a:r>
              <a:rPr lang="th-TH" sz="4000" dirty="0">
                <a:solidFill>
                  <a:srgbClr val="0070C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ที่ตั้งโดยประมาณ</a:t>
            </a:r>
            <a:r>
              <a:rPr lang="en-US" sz="4000" dirty="0">
                <a:solidFill>
                  <a:srgbClr val="0070C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 </a:t>
            </a:r>
            <a:r>
              <a:rPr lang="th-TH" sz="4000" dirty="0">
                <a:solidFill>
                  <a:srgbClr val="0070C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ดังต่อไปนี้</a:t>
            </a:r>
            <a:endParaRPr lang="en-US" sz="4000" dirty="0">
              <a:solidFill>
                <a:srgbClr val="0070C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5454D7-E00C-4F8A-BB9C-ACE8267D4444}"/>
              </a:ext>
            </a:extLst>
          </p:cNvPr>
          <p:cNvSpPr/>
          <p:nvPr/>
        </p:nvSpPr>
        <p:spPr>
          <a:xfrm>
            <a:off x="5557520" y="19883221"/>
            <a:ext cx="4054566" cy="4950995"/>
          </a:xfrm>
          <a:prstGeom prst="rect">
            <a:avLst/>
          </a:prstGeom>
          <a:solidFill>
            <a:srgbClr val="FF0000">
              <a:alpha val="11000"/>
            </a:srgbClr>
          </a:solidFill>
          <a:ln w="28575">
            <a:solidFill>
              <a:srgbClr val="FF006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5CFA28D-F247-404D-8134-063D57B7E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586" y="7020426"/>
            <a:ext cx="5901289" cy="7305174"/>
          </a:xfrm>
          <a:prstGeom prst="rect">
            <a:avLst/>
          </a:prstGeom>
          <a:solidFill>
            <a:schemeClr val="accent2"/>
          </a:solidFill>
          <a:ln w="57150">
            <a:solidFill>
              <a:srgbClr val="FF0066"/>
            </a:solidFill>
            <a:prstDash val="sysDash"/>
          </a:ln>
        </p:spPr>
      </p:pic>
      <p:sp>
        <p:nvSpPr>
          <p:cNvPr id="20" name="Rectangle: Rounded Corners 30">
            <a:extLst>
              <a:ext uri="{FF2B5EF4-FFF2-40B4-BE49-F238E27FC236}">
                <a16:creationId xmlns:a16="http://schemas.microsoft.com/office/drawing/2014/main" id="{90377344-686A-48C9-92B2-E0C4E00DF384}"/>
              </a:ext>
            </a:extLst>
          </p:cNvPr>
          <p:cNvSpPr/>
          <p:nvPr/>
        </p:nvSpPr>
        <p:spPr>
          <a:xfrm rot="5400000">
            <a:off x="9380548" y="11028105"/>
            <a:ext cx="1889103" cy="1426028"/>
          </a:xfrm>
          <a:prstGeom prst="roundRect">
            <a:avLst/>
          </a:prstGeom>
          <a:solidFill>
            <a:srgbClr val="FF0000">
              <a:alpha val="20000"/>
            </a:srgb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grpSp>
        <p:nvGrpSpPr>
          <p:cNvPr id="21" name="Group 36">
            <a:extLst>
              <a:ext uri="{FF2B5EF4-FFF2-40B4-BE49-F238E27FC236}">
                <a16:creationId xmlns:a16="http://schemas.microsoft.com/office/drawing/2014/main" id="{153686E2-0B08-4247-B497-318A2807E85D}"/>
              </a:ext>
            </a:extLst>
          </p:cNvPr>
          <p:cNvGrpSpPr/>
          <p:nvPr/>
        </p:nvGrpSpPr>
        <p:grpSpPr>
          <a:xfrm>
            <a:off x="8201983" y="14445895"/>
            <a:ext cx="6029602" cy="5420230"/>
            <a:chOff x="5369688" y="772500"/>
            <a:chExt cx="4396431" cy="3600968"/>
          </a:xfrm>
        </p:grpSpPr>
        <p:pic>
          <p:nvPicPr>
            <p:cNvPr id="22" name="Picture 17">
              <a:extLst>
                <a:ext uri="{FF2B5EF4-FFF2-40B4-BE49-F238E27FC236}">
                  <a16:creationId xmlns:a16="http://schemas.microsoft.com/office/drawing/2014/main" id="{A8BED737-F80E-48CA-B786-BD80018D8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69688" y="772500"/>
              <a:ext cx="4396431" cy="360096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</p:pic>
        <p:sp>
          <p:nvSpPr>
            <p:cNvPr id="23" name="Rectangle 32">
              <a:extLst>
                <a:ext uri="{FF2B5EF4-FFF2-40B4-BE49-F238E27FC236}">
                  <a16:creationId xmlns:a16="http://schemas.microsoft.com/office/drawing/2014/main" id="{8E2EF8B7-6A3C-4D12-9D94-1D5BBA934D1D}"/>
                </a:ext>
              </a:extLst>
            </p:cNvPr>
            <p:cNvSpPr/>
            <p:nvPr/>
          </p:nvSpPr>
          <p:spPr>
            <a:xfrm>
              <a:off x="5369688" y="3475437"/>
              <a:ext cx="4396431" cy="30321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DB HelvethaicaMon X 77 BdCond" panose="02000506090000020004" pitchFamily="2" charset="-34"/>
                <a:cs typeface="DB HelvethaicaMon X 77 BdCond" panose="02000506090000020004" pitchFamily="2" charset="-34"/>
              </a:endParaRPr>
            </a:p>
          </p:txBody>
        </p:sp>
      </p:grpSp>
      <p:sp>
        <p:nvSpPr>
          <p:cNvPr id="25" name="TextBox 4">
            <a:extLst>
              <a:ext uri="{FF2B5EF4-FFF2-40B4-BE49-F238E27FC236}">
                <a16:creationId xmlns:a16="http://schemas.microsoft.com/office/drawing/2014/main" id="{F29FB36A-08DE-4ECE-BB91-3FF85D15012F}"/>
              </a:ext>
            </a:extLst>
          </p:cNvPr>
          <p:cNvSpPr txBox="1"/>
          <p:nvPr/>
        </p:nvSpPr>
        <p:spPr>
          <a:xfrm>
            <a:off x="-365761" y="31168744"/>
            <a:ext cx="862218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500" b="1" dirty="0">
                <a:solidFill>
                  <a:schemeClr val="tx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ตัวอย่างบริเวณขุดลอกเฉพาะส่วนที่ตกตะกอนจมยื่นริมตลิ่ง (ฝั่งขวา)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11E8CD3-E5B7-483F-8E1E-4348DD7304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7" t="25850" r="13732" b="36334"/>
          <a:stretch/>
        </p:blipFill>
        <p:spPr>
          <a:xfrm>
            <a:off x="314961" y="28392938"/>
            <a:ext cx="14044170" cy="2737391"/>
          </a:xfrm>
          <a:prstGeom prst="rect">
            <a:avLst/>
          </a:prstGeom>
        </p:spPr>
      </p:pic>
      <p:cxnSp>
        <p:nvCxnSpPr>
          <p:cNvPr id="5" name="Connector: Elbow 34">
            <a:extLst>
              <a:ext uri="{FF2B5EF4-FFF2-40B4-BE49-F238E27FC236}">
                <a16:creationId xmlns:a16="http://schemas.microsoft.com/office/drawing/2014/main" id="{FCF6398C-1111-9BA9-BD36-D33C577179A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577409" y="15190752"/>
            <a:ext cx="8474128" cy="815659"/>
          </a:xfrm>
          <a:prstGeom prst="bentConnector3">
            <a:avLst>
              <a:gd name="adj1" fmla="val 99996"/>
            </a:avLst>
          </a:prstGeom>
          <a:ln w="57150">
            <a:solidFill>
              <a:srgbClr val="FF0066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51AE621-07FC-45F1-8878-7CA696EA9CAB}"/>
              </a:ext>
            </a:extLst>
          </p:cNvPr>
          <p:cNvSpPr/>
          <p:nvPr/>
        </p:nvSpPr>
        <p:spPr>
          <a:xfrm>
            <a:off x="8456734" y="13706917"/>
            <a:ext cx="1260989" cy="531557"/>
          </a:xfrm>
          <a:prstGeom prst="roundRect">
            <a:avLst/>
          </a:prstGeom>
          <a:gradFill flip="none" rotWithShape="1">
            <a:gsLst>
              <a:gs pos="0">
                <a:srgbClr val="006EFF">
                  <a:shade val="30000"/>
                  <a:satMod val="115000"/>
                </a:srgbClr>
              </a:gs>
              <a:gs pos="50000">
                <a:srgbClr val="006EFF">
                  <a:shade val="67500"/>
                  <a:satMod val="115000"/>
                </a:srgbClr>
              </a:gs>
              <a:gs pos="100000">
                <a:srgbClr val="006E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>
                <a:solidFill>
                  <a:srgbClr val="FFFF0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ขยาย</a:t>
            </a:r>
            <a:endParaRPr lang="en-US" sz="4800" b="1" dirty="0">
              <a:solidFill>
                <a:srgbClr val="FFFF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C00D4666-52C6-4338-B4BE-7C2E0C85A356}"/>
              </a:ext>
            </a:extLst>
          </p:cNvPr>
          <p:cNvSpPr/>
          <p:nvPr/>
        </p:nvSpPr>
        <p:spPr>
          <a:xfrm>
            <a:off x="7077018" y="31131613"/>
            <a:ext cx="8802707" cy="1046277"/>
          </a:xfrm>
          <a:prstGeom prst="parallelogram">
            <a:avLst>
              <a:gd name="adj" fmla="val 10436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5F11DFC-3FC6-4EF0-9760-13D892233661}"/>
              </a:ext>
            </a:extLst>
          </p:cNvPr>
          <p:cNvSpPr/>
          <p:nvPr/>
        </p:nvSpPr>
        <p:spPr>
          <a:xfrm>
            <a:off x="0" y="31955015"/>
            <a:ext cx="14630400" cy="9633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C9A8504-5EDC-4DFB-A8DB-82B8B7BFEBB8}"/>
              </a:ext>
            </a:extLst>
          </p:cNvPr>
          <p:cNvGrpSpPr/>
          <p:nvPr/>
        </p:nvGrpSpPr>
        <p:grpSpPr>
          <a:xfrm>
            <a:off x="7691824" y="31502633"/>
            <a:ext cx="6052181" cy="1115504"/>
            <a:chOff x="8306949" y="31502633"/>
            <a:chExt cx="6052181" cy="111550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77BED95-F61B-4687-B899-E30B6E15E8B2}"/>
                </a:ext>
              </a:extLst>
            </p:cNvPr>
            <p:cNvGrpSpPr/>
            <p:nvPr/>
          </p:nvGrpSpPr>
          <p:grpSpPr>
            <a:xfrm>
              <a:off x="8306949" y="31654752"/>
              <a:ext cx="4951865" cy="963385"/>
              <a:chOff x="8306949" y="31785384"/>
              <a:chExt cx="4951865" cy="963385"/>
            </a:xfrm>
          </p:grpSpPr>
          <p:pic>
            <p:nvPicPr>
              <p:cNvPr id="32" name="รูปภาพ 5">
                <a:extLst>
                  <a:ext uri="{FF2B5EF4-FFF2-40B4-BE49-F238E27FC236}">
                    <a16:creationId xmlns:a16="http://schemas.microsoft.com/office/drawing/2014/main" id="{2C1A8B14-B180-4201-A823-CBA669EC18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3" t="40265" r="4964" b="44372"/>
              <a:stretch/>
            </p:blipFill>
            <p:spPr>
              <a:xfrm>
                <a:off x="9249890" y="31875150"/>
                <a:ext cx="4008924" cy="796532"/>
              </a:xfrm>
              <a:prstGeom prst="rect">
                <a:avLst/>
              </a:prstGeom>
            </p:spPr>
          </p:pic>
          <p:pic>
            <p:nvPicPr>
              <p:cNvPr id="33" name="รูปภาพ 2">
                <a:extLst>
                  <a:ext uri="{FF2B5EF4-FFF2-40B4-BE49-F238E27FC236}">
                    <a16:creationId xmlns:a16="http://schemas.microsoft.com/office/drawing/2014/main" id="{78A0BDF1-6262-4F4D-BBEF-4EFBA4DF0A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6949" y="31785384"/>
                <a:ext cx="832534" cy="963385"/>
              </a:xfrm>
              <a:prstGeom prst="rect">
                <a:avLst/>
              </a:prstGeom>
            </p:spPr>
          </p:pic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8C87E25-C0AB-446B-9C27-DF5891B5D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315833" y="31502633"/>
              <a:ext cx="1043297" cy="1046277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254877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642DF9DD-9C6A-47B7-87FB-F1478A7963D3}"/>
              </a:ext>
            </a:extLst>
          </p:cNvPr>
          <p:cNvSpPr/>
          <p:nvPr/>
        </p:nvSpPr>
        <p:spPr>
          <a:xfrm>
            <a:off x="-1286509" y="1887821"/>
            <a:ext cx="8802707" cy="1299533"/>
          </a:xfrm>
          <a:prstGeom prst="parallelogram">
            <a:avLst>
              <a:gd name="adj" fmla="val 104366"/>
            </a:avLst>
          </a:prstGeom>
          <a:gradFill>
            <a:gsLst>
              <a:gs pos="100000">
                <a:schemeClr val="accent5">
                  <a:lumMod val="20000"/>
                  <a:lumOff val="80000"/>
                </a:schemeClr>
              </a:gs>
              <a:gs pos="2000">
                <a:schemeClr val="accent5">
                  <a:lumMod val="20000"/>
                  <a:lumOff val="80000"/>
                </a:schemeClr>
              </a:gs>
            </a:gsLst>
            <a:lin ang="34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FFC1D2-A02C-4925-B75B-643B37386421}"/>
              </a:ext>
            </a:extLst>
          </p:cNvPr>
          <p:cNvSpPr/>
          <p:nvPr/>
        </p:nvSpPr>
        <p:spPr>
          <a:xfrm>
            <a:off x="0" y="0"/>
            <a:ext cx="14630400" cy="2648347"/>
          </a:xfrm>
          <a:prstGeom prst="rect">
            <a:avLst/>
          </a:prstGeom>
          <a:gradFill flip="none" rotWithShape="1">
            <a:gsLst>
              <a:gs pos="86000">
                <a:schemeClr val="accent5">
                  <a:lumMod val="20000"/>
                  <a:lumOff val="80000"/>
                </a:schemeClr>
              </a:gs>
              <a:gs pos="2000">
                <a:schemeClr val="accent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21">
            <a:extLst>
              <a:ext uri="{FF2B5EF4-FFF2-40B4-BE49-F238E27FC236}">
                <a16:creationId xmlns:a16="http://schemas.microsoft.com/office/drawing/2014/main" id="{F886AD3D-CE2A-46C5-9219-B431608BF11A}"/>
              </a:ext>
            </a:extLst>
          </p:cNvPr>
          <p:cNvSpPr txBox="1"/>
          <p:nvPr/>
        </p:nvSpPr>
        <p:spPr>
          <a:xfrm>
            <a:off x="3111203" y="463418"/>
            <a:ext cx="1069106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rgbClr val="003D71"/>
                </a:solidFill>
                <a:effectLst>
                  <a:glow rad="101600">
                    <a:schemeClr val="bg1">
                      <a:alpha val="99000"/>
                    </a:schemeClr>
                  </a:glow>
                </a:effectLst>
                <a:latin typeface="DB HelvethaicaMon X 75 Bd" panose="02000506090000020004" pitchFamily="2" charset="-34"/>
                <a:cs typeface="DB HelvethaicaMon X 75 Bd" panose="02000506090000020004" pitchFamily="2" charset="-34"/>
              </a:defRPr>
            </a:lvl1pPr>
          </a:lstStyle>
          <a:p>
            <a:pPr algn="r"/>
            <a:r>
              <a:rPr lang="th-TH" sz="4400" b="1" kern="1300" spc="-40" dirty="0">
                <a:solidFill>
                  <a:srgbClr val="002060"/>
                </a:solidFill>
                <a:latin typeface="FC Gimmick [Non-commercial] Bd" pitchFamily="2" charset="-34"/>
                <a:cs typeface="FC Gimmick [Non-commercial] Bd" pitchFamily="2" charset="-34"/>
              </a:rPr>
              <a:t>งานจ้างสำรวจ ออกแบบ</a:t>
            </a:r>
          </a:p>
          <a:p>
            <a:pPr algn="r"/>
            <a:r>
              <a:rPr lang="th-TH" sz="4000" b="1" kern="1300" spc="-40" dirty="0">
                <a:solidFill>
                  <a:schemeClr val="accent1">
                    <a:lumMod val="75000"/>
                  </a:schemeClr>
                </a:solidFill>
                <a:latin typeface="FC Gimmick [Non-commercial] Bd" pitchFamily="2" charset="-34"/>
                <a:cs typeface="FC Gimmick [Non-commercial] Bd" pitchFamily="2" charset="-34"/>
              </a:rPr>
              <a:t>โครงการเพิ่มประสิทธิภาพการระบายน้ำแม่น้ำท่าจีน</a:t>
            </a:r>
            <a:endParaRPr lang="en-US" sz="4000" b="1" kern="1300" spc="-40" dirty="0">
              <a:solidFill>
                <a:schemeClr val="accent1">
                  <a:lumMod val="75000"/>
                </a:schemeClr>
              </a:solidFill>
              <a:latin typeface="FC Gimmick [Non-commercial] Bd" pitchFamily="2" charset="-34"/>
              <a:cs typeface="FC Gimmick [Non-commercial] Bd" pitchFamily="2" charset="-34"/>
            </a:endParaRPr>
          </a:p>
          <a:p>
            <a:pPr algn="r"/>
            <a:r>
              <a:rPr lang="th-TH" sz="4000" b="1" kern="1300" spc="-40" dirty="0">
                <a:solidFill>
                  <a:schemeClr val="accent1">
                    <a:lumMod val="75000"/>
                  </a:schemeClr>
                </a:solidFill>
                <a:latin typeface="FC Gimmick [Non-commercial] Bd" pitchFamily="2" charset="-34"/>
                <a:cs typeface="FC Gimmick [Non-commercial] Bd" pitchFamily="2" charset="-34"/>
              </a:rPr>
              <a:t>จังหวัดชัยนาท สุพรรณบุรี และสมุทรสาคร</a:t>
            </a:r>
            <a:endParaRPr lang="th-TH" sz="6000" b="1" kern="1300" spc="-40" dirty="0">
              <a:solidFill>
                <a:schemeClr val="accent1">
                  <a:lumMod val="75000"/>
                </a:schemeClr>
              </a:solidFill>
              <a:latin typeface="FC Gimmick [Non-commercial] Bd" pitchFamily="2" charset="-34"/>
              <a:cs typeface="FC Gimmick [Non-commercial] Bd" pitchFamily="2" charset="-34"/>
            </a:endParaRPr>
          </a:p>
        </p:txBody>
      </p:sp>
      <p:pic>
        <p:nvPicPr>
          <p:cNvPr id="71" name="Picture 5">
            <a:extLst>
              <a:ext uri="{FF2B5EF4-FFF2-40B4-BE49-F238E27FC236}">
                <a16:creationId xmlns:a16="http://schemas.microsoft.com/office/drawing/2014/main" id="{139A0E9A-E4C8-46E1-BED0-91BDD2C41E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04" y="211198"/>
            <a:ext cx="2379650" cy="243714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2D2D6F4-0585-487F-A017-FD18B134B9B4}"/>
              </a:ext>
            </a:extLst>
          </p:cNvPr>
          <p:cNvSpPr/>
          <p:nvPr/>
        </p:nvSpPr>
        <p:spPr>
          <a:xfrm>
            <a:off x="2696902" y="3383081"/>
            <a:ext cx="9815332" cy="963385"/>
          </a:xfrm>
          <a:prstGeom prst="roundRect">
            <a:avLst/>
          </a:prstGeom>
          <a:solidFill>
            <a:schemeClr val="accent5">
              <a:lumMod val="20000"/>
              <a:lumOff val="80000"/>
              <a:alpha val="40000"/>
            </a:schemeClr>
          </a:solidFill>
          <a:ln w="28575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u="sng" dirty="0">
                <a:solidFill>
                  <a:srgbClr val="FF000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ส่วนที่ 2</a:t>
            </a:r>
            <a:r>
              <a:rPr lang="th-TH" sz="5400" b="1" dirty="0">
                <a:solidFill>
                  <a:srgbClr val="FF000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 </a:t>
            </a:r>
            <a:r>
              <a:rPr lang="th-TH" sz="4000" dirty="0">
                <a:solidFill>
                  <a:srgbClr val="0070C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ทำการปรับปรุง/ขุดลอกตะกอนช่องลัดแม่น้ำท่าจีน 4 ช่องลัด </a:t>
            </a:r>
            <a:endParaRPr lang="en-US" sz="4000" dirty="0">
              <a:solidFill>
                <a:srgbClr val="0070C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0789EF-0FC6-4A6B-8117-19E5CE16D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2786" r="3918" b="2388"/>
          <a:stretch/>
        </p:blipFill>
        <p:spPr>
          <a:xfrm>
            <a:off x="-55018" y="4441474"/>
            <a:ext cx="9962545" cy="145323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DEC5995-C530-4974-886D-170659C8E033}"/>
              </a:ext>
            </a:extLst>
          </p:cNvPr>
          <p:cNvGrpSpPr/>
          <p:nvPr/>
        </p:nvGrpSpPr>
        <p:grpSpPr>
          <a:xfrm>
            <a:off x="7403708" y="13887668"/>
            <a:ext cx="7035548" cy="5006519"/>
            <a:chOff x="7114202" y="13552522"/>
            <a:chExt cx="7527426" cy="5356541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4EAC99-9152-4D83-8648-5FB0BAD86546}"/>
                </a:ext>
              </a:extLst>
            </p:cNvPr>
            <p:cNvSpPr/>
            <p:nvPr/>
          </p:nvSpPr>
          <p:spPr>
            <a:xfrm>
              <a:off x="7114202" y="13552522"/>
              <a:ext cx="7527425" cy="5356541"/>
            </a:xfrm>
            <a:prstGeom prst="rect">
              <a:avLst/>
            </a:prstGeom>
            <a:gradFill>
              <a:gsLst>
                <a:gs pos="6000">
                  <a:schemeClr val="bg1"/>
                </a:gs>
                <a:gs pos="100000">
                  <a:schemeClr val="bg2">
                    <a:lumMod val="9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DB HelvethaicaMon X 77 BdCond" panose="02000506090000020004" pitchFamily="2" charset="-34"/>
                <a:cs typeface="DB HelvethaicaMon X 77 BdCond" panose="02000506090000020004" pitchFamily="2" charset="-34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C601957-408B-4F31-92AF-13077D394764}"/>
                </a:ext>
              </a:extLst>
            </p:cNvPr>
            <p:cNvGrpSpPr/>
            <p:nvPr/>
          </p:nvGrpSpPr>
          <p:grpSpPr>
            <a:xfrm>
              <a:off x="7260791" y="13711536"/>
              <a:ext cx="7184063" cy="4516788"/>
              <a:chOff x="3661513" y="1193767"/>
              <a:chExt cx="3733200" cy="2082604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5CD3EA43-7BBC-4448-A044-A271312940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9" t="11993" r="7363" b="21239"/>
              <a:stretch/>
            </p:blipFill>
            <p:spPr>
              <a:xfrm>
                <a:off x="3661513" y="1193767"/>
                <a:ext cx="3733018" cy="1008560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FF5D8FCF-FE99-4730-84D0-7FBB6952D1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6" t="9994" r="1629" b="33801"/>
              <a:stretch/>
            </p:blipFill>
            <p:spPr>
              <a:xfrm>
                <a:off x="3661513" y="2182787"/>
                <a:ext cx="3733200" cy="1093584"/>
              </a:xfrm>
              <a:prstGeom prst="rect">
                <a:avLst/>
              </a:prstGeom>
            </p:spPr>
          </p:pic>
        </p:grpSp>
        <p:sp>
          <p:nvSpPr>
            <p:cNvPr id="50" name="TextBox 4">
              <a:extLst>
                <a:ext uri="{FF2B5EF4-FFF2-40B4-BE49-F238E27FC236}">
                  <a16:creationId xmlns:a16="http://schemas.microsoft.com/office/drawing/2014/main" id="{C0C2743E-C4C2-47E3-8B27-39735A7D969B}"/>
                </a:ext>
              </a:extLst>
            </p:cNvPr>
            <p:cNvSpPr txBox="1"/>
            <p:nvPr/>
          </p:nvSpPr>
          <p:spPr>
            <a:xfrm>
              <a:off x="7260792" y="18292933"/>
              <a:ext cx="738083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000" b="1" dirty="0"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แนวคิดการปรับปรุงช่องลัดธรรมชาติแบบคลองเดิมเบื้องต้น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6FFCA8-0D28-4CF7-8C5F-27A564671739}"/>
              </a:ext>
            </a:extLst>
          </p:cNvPr>
          <p:cNvGrpSpPr/>
          <p:nvPr/>
        </p:nvGrpSpPr>
        <p:grpSpPr>
          <a:xfrm>
            <a:off x="254192" y="6344894"/>
            <a:ext cx="2620783" cy="6999194"/>
            <a:chOff x="287645" y="7100265"/>
            <a:chExt cx="2620783" cy="6999194"/>
          </a:xfrm>
        </p:grpSpPr>
        <p:pic>
          <p:nvPicPr>
            <p:cNvPr id="51" name="Picture 12">
              <a:extLst>
                <a:ext uri="{FF2B5EF4-FFF2-40B4-BE49-F238E27FC236}">
                  <a16:creationId xmlns:a16="http://schemas.microsoft.com/office/drawing/2014/main" id="{541C2B29-AF73-4D4A-9118-5274F39A0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2" t="3460" r="8763" b="2424"/>
            <a:stretch/>
          </p:blipFill>
          <p:spPr>
            <a:xfrm>
              <a:off x="302084" y="7100265"/>
              <a:ext cx="2606344" cy="1683676"/>
            </a:xfrm>
            <a:custGeom>
              <a:avLst/>
              <a:gdLst>
                <a:gd name="connsiteX0" fmla="*/ 485643 w 4510585"/>
                <a:gd name="connsiteY0" fmla="*/ 0 h 2913798"/>
                <a:gd name="connsiteX1" fmla="*/ 4024942 w 4510585"/>
                <a:gd name="connsiteY1" fmla="*/ 0 h 2913798"/>
                <a:gd name="connsiteX2" fmla="*/ 4510585 w 4510585"/>
                <a:gd name="connsiteY2" fmla="*/ 485643 h 2913798"/>
                <a:gd name="connsiteX3" fmla="*/ 4510585 w 4510585"/>
                <a:gd name="connsiteY3" fmla="*/ 2428155 h 2913798"/>
                <a:gd name="connsiteX4" fmla="*/ 4024942 w 4510585"/>
                <a:gd name="connsiteY4" fmla="*/ 2913798 h 2913798"/>
                <a:gd name="connsiteX5" fmla="*/ 485643 w 4510585"/>
                <a:gd name="connsiteY5" fmla="*/ 2913798 h 2913798"/>
                <a:gd name="connsiteX6" fmla="*/ 0 w 4510585"/>
                <a:gd name="connsiteY6" fmla="*/ 2428155 h 2913798"/>
                <a:gd name="connsiteX7" fmla="*/ 0 w 4510585"/>
                <a:gd name="connsiteY7" fmla="*/ 485643 h 2913798"/>
                <a:gd name="connsiteX8" fmla="*/ 485643 w 4510585"/>
                <a:gd name="connsiteY8" fmla="*/ 0 h 291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0585" h="2913798">
                  <a:moveTo>
                    <a:pt x="485643" y="0"/>
                  </a:moveTo>
                  <a:lnTo>
                    <a:pt x="4024942" y="0"/>
                  </a:lnTo>
                  <a:cubicBezTo>
                    <a:pt x="4293155" y="0"/>
                    <a:pt x="4510585" y="217430"/>
                    <a:pt x="4510585" y="485643"/>
                  </a:cubicBezTo>
                  <a:lnTo>
                    <a:pt x="4510585" y="2428155"/>
                  </a:lnTo>
                  <a:cubicBezTo>
                    <a:pt x="4510585" y="2696368"/>
                    <a:pt x="4293155" y="2913798"/>
                    <a:pt x="4024942" y="2913798"/>
                  </a:cubicBezTo>
                  <a:lnTo>
                    <a:pt x="485643" y="2913798"/>
                  </a:lnTo>
                  <a:cubicBezTo>
                    <a:pt x="217430" y="2913798"/>
                    <a:pt x="0" y="2696368"/>
                    <a:pt x="0" y="2428155"/>
                  </a:cubicBezTo>
                  <a:lnTo>
                    <a:pt x="0" y="485643"/>
                  </a:lnTo>
                  <a:cubicBezTo>
                    <a:pt x="0" y="217430"/>
                    <a:pt x="217430" y="0"/>
                    <a:pt x="485643" y="0"/>
                  </a:cubicBezTo>
                  <a:close/>
                </a:path>
              </a:pathLst>
            </a:custGeom>
          </p:spPr>
        </p:pic>
        <p:pic>
          <p:nvPicPr>
            <p:cNvPr id="52" name="Picture 12">
              <a:extLst>
                <a:ext uri="{FF2B5EF4-FFF2-40B4-BE49-F238E27FC236}">
                  <a16:creationId xmlns:a16="http://schemas.microsoft.com/office/drawing/2014/main" id="{47CE925D-B532-4BD5-8B2F-B6576AD19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" b="227"/>
            <a:stretch/>
          </p:blipFill>
          <p:spPr>
            <a:xfrm>
              <a:off x="302084" y="8878591"/>
              <a:ext cx="2606344" cy="1683676"/>
            </a:xfrm>
            <a:custGeom>
              <a:avLst/>
              <a:gdLst>
                <a:gd name="connsiteX0" fmla="*/ 485643 w 4510585"/>
                <a:gd name="connsiteY0" fmla="*/ 0 h 2913798"/>
                <a:gd name="connsiteX1" fmla="*/ 4024942 w 4510585"/>
                <a:gd name="connsiteY1" fmla="*/ 0 h 2913798"/>
                <a:gd name="connsiteX2" fmla="*/ 4510585 w 4510585"/>
                <a:gd name="connsiteY2" fmla="*/ 485643 h 2913798"/>
                <a:gd name="connsiteX3" fmla="*/ 4510585 w 4510585"/>
                <a:gd name="connsiteY3" fmla="*/ 2428155 h 2913798"/>
                <a:gd name="connsiteX4" fmla="*/ 4024942 w 4510585"/>
                <a:gd name="connsiteY4" fmla="*/ 2913798 h 2913798"/>
                <a:gd name="connsiteX5" fmla="*/ 485643 w 4510585"/>
                <a:gd name="connsiteY5" fmla="*/ 2913798 h 2913798"/>
                <a:gd name="connsiteX6" fmla="*/ 0 w 4510585"/>
                <a:gd name="connsiteY6" fmla="*/ 2428155 h 2913798"/>
                <a:gd name="connsiteX7" fmla="*/ 0 w 4510585"/>
                <a:gd name="connsiteY7" fmla="*/ 485643 h 2913798"/>
                <a:gd name="connsiteX8" fmla="*/ 485643 w 4510585"/>
                <a:gd name="connsiteY8" fmla="*/ 0 h 291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0585" h="2913798">
                  <a:moveTo>
                    <a:pt x="485643" y="0"/>
                  </a:moveTo>
                  <a:lnTo>
                    <a:pt x="4024942" y="0"/>
                  </a:lnTo>
                  <a:cubicBezTo>
                    <a:pt x="4293155" y="0"/>
                    <a:pt x="4510585" y="217430"/>
                    <a:pt x="4510585" y="485643"/>
                  </a:cubicBezTo>
                  <a:lnTo>
                    <a:pt x="4510585" y="2428155"/>
                  </a:lnTo>
                  <a:cubicBezTo>
                    <a:pt x="4510585" y="2696368"/>
                    <a:pt x="4293155" y="2913798"/>
                    <a:pt x="4024942" y="2913798"/>
                  </a:cubicBezTo>
                  <a:lnTo>
                    <a:pt x="485643" y="2913798"/>
                  </a:lnTo>
                  <a:cubicBezTo>
                    <a:pt x="217430" y="2913798"/>
                    <a:pt x="0" y="2696368"/>
                    <a:pt x="0" y="2428155"/>
                  </a:cubicBezTo>
                  <a:lnTo>
                    <a:pt x="0" y="485643"/>
                  </a:lnTo>
                  <a:cubicBezTo>
                    <a:pt x="0" y="217430"/>
                    <a:pt x="217430" y="0"/>
                    <a:pt x="485643" y="0"/>
                  </a:cubicBezTo>
                  <a:close/>
                </a:path>
              </a:pathLst>
            </a:custGeom>
          </p:spPr>
        </p:pic>
        <p:pic>
          <p:nvPicPr>
            <p:cNvPr id="53" name="Picture 14">
              <a:extLst>
                <a:ext uri="{FF2B5EF4-FFF2-40B4-BE49-F238E27FC236}">
                  <a16:creationId xmlns:a16="http://schemas.microsoft.com/office/drawing/2014/main" id="{AC09A96E-8B63-42FA-8FB4-3689A2801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8" t="2077" r="8669" b="3599"/>
            <a:stretch/>
          </p:blipFill>
          <p:spPr>
            <a:xfrm>
              <a:off x="287645" y="12415783"/>
              <a:ext cx="2606346" cy="1683676"/>
            </a:xfrm>
            <a:custGeom>
              <a:avLst/>
              <a:gdLst>
                <a:gd name="connsiteX0" fmla="*/ 485643 w 4510585"/>
                <a:gd name="connsiteY0" fmla="*/ 0 h 2913798"/>
                <a:gd name="connsiteX1" fmla="*/ 4024942 w 4510585"/>
                <a:gd name="connsiteY1" fmla="*/ 0 h 2913798"/>
                <a:gd name="connsiteX2" fmla="*/ 4510585 w 4510585"/>
                <a:gd name="connsiteY2" fmla="*/ 485643 h 2913798"/>
                <a:gd name="connsiteX3" fmla="*/ 4510585 w 4510585"/>
                <a:gd name="connsiteY3" fmla="*/ 2428155 h 2913798"/>
                <a:gd name="connsiteX4" fmla="*/ 4024942 w 4510585"/>
                <a:gd name="connsiteY4" fmla="*/ 2913798 h 2913798"/>
                <a:gd name="connsiteX5" fmla="*/ 485643 w 4510585"/>
                <a:gd name="connsiteY5" fmla="*/ 2913798 h 2913798"/>
                <a:gd name="connsiteX6" fmla="*/ 0 w 4510585"/>
                <a:gd name="connsiteY6" fmla="*/ 2428155 h 2913798"/>
                <a:gd name="connsiteX7" fmla="*/ 0 w 4510585"/>
                <a:gd name="connsiteY7" fmla="*/ 485643 h 2913798"/>
                <a:gd name="connsiteX8" fmla="*/ 485643 w 4510585"/>
                <a:gd name="connsiteY8" fmla="*/ 0 h 291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0585" h="2913798">
                  <a:moveTo>
                    <a:pt x="485643" y="0"/>
                  </a:moveTo>
                  <a:lnTo>
                    <a:pt x="4024942" y="0"/>
                  </a:lnTo>
                  <a:cubicBezTo>
                    <a:pt x="4293155" y="0"/>
                    <a:pt x="4510585" y="217430"/>
                    <a:pt x="4510585" y="485643"/>
                  </a:cubicBezTo>
                  <a:lnTo>
                    <a:pt x="4510585" y="2428155"/>
                  </a:lnTo>
                  <a:cubicBezTo>
                    <a:pt x="4510585" y="2696368"/>
                    <a:pt x="4293155" y="2913798"/>
                    <a:pt x="4024942" y="2913798"/>
                  </a:cubicBezTo>
                  <a:lnTo>
                    <a:pt x="485643" y="2913798"/>
                  </a:lnTo>
                  <a:cubicBezTo>
                    <a:pt x="217430" y="2913798"/>
                    <a:pt x="0" y="2696368"/>
                    <a:pt x="0" y="2428155"/>
                  </a:cubicBezTo>
                  <a:lnTo>
                    <a:pt x="0" y="485643"/>
                  </a:lnTo>
                  <a:cubicBezTo>
                    <a:pt x="0" y="217430"/>
                    <a:pt x="217430" y="0"/>
                    <a:pt x="485643" y="0"/>
                  </a:cubicBezTo>
                  <a:close/>
                </a:path>
              </a:pathLst>
            </a:custGeom>
          </p:spPr>
        </p:pic>
        <p:pic>
          <p:nvPicPr>
            <p:cNvPr id="54" name="Picture 15">
              <a:extLst>
                <a:ext uri="{FF2B5EF4-FFF2-40B4-BE49-F238E27FC236}">
                  <a16:creationId xmlns:a16="http://schemas.microsoft.com/office/drawing/2014/main" id="{FDB0BF55-7A31-4554-A41D-9512E3609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33" t="3124" r="8933" b="2552"/>
            <a:stretch/>
          </p:blipFill>
          <p:spPr>
            <a:xfrm flipH="1">
              <a:off x="301506" y="10659600"/>
              <a:ext cx="2606343" cy="1683676"/>
            </a:xfrm>
            <a:custGeom>
              <a:avLst/>
              <a:gdLst>
                <a:gd name="connsiteX0" fmla="*/ 4024942 w 4510585"/>
                <a:gd name="connsiteY0" fmla="*/ 0 h 2913798"/>
                <a:gd name="connsiteX1" fmla="*/ 485643 w 4510585"/>
                <a:gd name="connsiteY1" fmla="*/ 0 h 2913798"/>
                <a:gd name="connsiteX2" fmla="*/ 0 w 4510585"/>
                <a:gd name="connsiteY2" fmla="*/ 485643 h 2913798"/>
                <a:gd name="connsiteX3" fmla="*/ 0 w 4510585"/>
                <a:gd name="connsiteY3" fmla="*/ 2428155 h 2913798"/>
                <a:gd name="connsiteX4" fmla="*/ 485643 w 4510585"/>
                <a:gd name="connsiteY4" fmla="*/ 2913798 h 2913798"/>
                <a:gd name="connsiteX5" fmla="*/ 4024942 w 4510585"/>
                <a:gd name="connsiteY5" fmla="*/ 2913798 h 2913798"/>
                <a:gd name="connsiteX6" fmla="*/ 4510585 w 4510585"/>
                <a:gd name="connsiteY6" fmla="*/ 2428155 h 2913798"/>
                <a:gd name="connsiteX7" fmla="*/ 4510585 w 4510585"/>
                <a:gd name="connsiteY7" fmla="*/ 485643 h 2913798"/>
                <a:gd name="connsiteX8" fmla="*/ 4024942 w 4510585"/>
                <a:gd name="connsiteY8" fmla="*/ 0 h 2913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0585" h="2913798">
                  <a:moveTo>
                    <a:pt x="4024942" y="0"/>
                  </a:moveTo>
                  <a:lnTo>
                    <a:pt x="485643" y="0"/>
                  </a:lnTo>
                  <a:cubicBezTo>
                    <a:pt x="217430" y="0"/>
                    <a:pt x="0" y="217430"/>
                    <a:pt x="0" y="485643"/>
                  </a:cubicBezTo>
                  <a:lnTo>
                    <a:pt x="0" y="2428155"/>
                  </a:lnTo>
                  <a:cubicBezTo>
                    <a:pt x="0" y="2696368"/>
                    <a:pt x="217430" y="2913798"/>
                    <a:pt x="485643" y="2913798"/>
                  </a:cubicBezTo>
                  <a:lnTo>
                    <a:pt x="4024942" y="2913798"/>
                  </a:lnTo>
                  <a:cubicBezTo>
                    <a:pt x="4293155" y="2913798"/>
                    <a:pt x="4510585" y="2696368"/>
                    <a:pt x="4510585" y="2428155"/>
                  </a:cubicBezTo>
                  <a:lnTo>
                    <a:pt x="4510585" y="485643"/>
                  </a:lnTo>
                  <a:cubicBezTo>
                    <a:pt x="4510585" y="217430"/>
                    <a:pt x="4293155" y="0"/>
                    <a:pt x="4024942" y="0"/>
                  </a:cubicBezTo>
                  <a:close/>
                </a:path>
              </a:pathLst>
            </a:custGeom>
          </p:spPr>
        </p:pic>
      </p:grpSp>
      <p:sp>
        <p:nvSpPr>
          <p:cNvPr id="5" name="Rectangle: Rounded Corners 33">
            <a:extLst>
              <a:ext uri="{FF2B5EF4-FFF2-40B4-BE49-F238E27FC236}">
                <a16:creationId xmlns:a16="http://schemas.microsoft.com/office/drawing/2014/main" id="{1295F0C4-253E-C484-CAE9-7790A39B130D}"/>
              </a:ext>
            </a:extLst>
          </p:cNvPr>
          <p:cNvSpPr/>
          <p:nvPr/>
        </p:nvSpPr>
        <p:spPr>
          <a:xfrm>
            <a:off x="302999" y="19139930"/>
            <a:ext cx="7213199" cy="80311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Chulabhorn Likit Text Medium" panose="00000600000000000000" pitchFamily="50" charset="-34"/>
              <a:buChar char="๏"/>
            </a:pPr>
            <a:r>
              <a:rPr lang="en-US" sz="5000" b="1" dirty="0">
                <a:solidFill>
                  <a:schemeClr val="bg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 </a:t>
            </a:r>
            <a:r>
              <a:rPr lang="th-TH" sz="5000" b="1" dirty="0">
                <a:solidFill>
                  <a:schemeClr val="bg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 </a:t>
            </a:r>
            <a:r>
              <a:rPr lang="th-TH" sz="4800" b="1" dirty="0">
                <a:ln w="38100">
                  <a:noFill/>
                </a:ln>
                <a:solidFill>
                  <a:schemeClr val="bg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แผนงานและระยะเวลาปฏิบัติงาน</a:t>
            </a:r>
            <a:endParaRPr lang="th-TH" sz="5000" b="1" dirty="0">
              <a:ln w="38100">
                <a:noFill/>
              </a:ln>
              <a:solidFill>
                <a:schemeClr val="bg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7" name="Rectangle: Rounded Corners 89">
            <a:extLst>
              <a:ext uri="{FF2B5EF4-FFF2-40B4-BE49-F238E27FC236}">
                <a16:creationId xmlns:a16="http://schemas.microsoft.com/office/drawing/2014/main" id="{C65A7508-2B84-CAB4-3488-2A05DE1C6AE9}"/>
              </a:ext>
            </a:extLst>
          </p:cNvPr>
          <p:cNvSpPr/>
          <p:nvPr/>
        </p:nvSpPr>
        <p:spPr>
          <a:xfrm>
            <a:off x="9177255" y="19022508"/>
            <a:ext cx="4832268" cy="1583012"/>
          </a:xfrm>
          <a:prstGeom prst="roundRect">
            <a:avLst>
              <a:gd name="adj" fmla="val 13173"/>
            </a:avLst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3200" b="1" dirty="0">
                <a:solidFill>
                  <a:srgbClr val="FF000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สัญญาจ้างเลขที่ จ.40/2568 (สพด.)</a:t>
            </a:r>
            <a:endParaRPr lang="en-US" sz="3200" b="1" dirty="0">
              <a:solidFill>
                <a:srgbClr val="FF0000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  <a:p>
            <a:pPr algn="r"/>
            <a:r>
              <a:rPr lang="th-TH" sz="3200" b="1" dirty="0">
                <a:solidFill>
                  <a:srgbClr val="00418B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ระยะเวลาปฏิบัติงาน 540 วัน </a:t>
            </a:r>
          </a:p>
          <a:p>
            <a:pPr algn="r"/>
            <a:r>
              <a:rPr lang="th-TH" sz="3200" b="1" dirty="0">
                <a:solidFill>
                  <a:srgbClr val="00418B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(29 มีนาคม 2568 </a:t>
            </a:r>
            <a:r>
              <a:rPr lang="en-US" sz="3200" b="1" dirty="0">
                <a:solidFill>
                  <a:srgbClr val="00418B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- </a:t>
            </a:r>
            <a:r>
              <a:rPr lang="th-TH" sz="3200" b="1" dirty="0">
                <a:solidFill>
                  <a:srgbClr val="00418B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19 กันยายน 2569)</a:t>
            </a:r>
          </a:p>
        </p:txBody>
      </p:sp>
      <p:pic>
        <p:nvPicPr>
          <p:cNvPr id="77" name="รูปภาพ 76">
            <a:extLst>
              <a:ext uri="{FF2B5EF4-FFF2-40B4-BE49-F238E27FC236}">
                <a16:creationId xmlns:a16="http://schemas.microsoft.com/office/drawing/2014/main" id="{DFB9675B-F64E-B3AD-60F0-30EEF9A6D7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9267" y="26236908"/>
            <a:ext cx="12737139" cy="4863258"/>
          </a:xfrm>
          <a:prstGeom prst="rect">
            <a:avLst/>
          </a:prstGeom>
        </p:spPr>
      </p:pic>
      <p:grpSp>
        <p:nvGrpSpPr>
          <p:cNvPr id="79" name="Group 1028">
            <a:extLst>
              <a:ext uri="{FF2B5EF4-FFF2-40B4-BE49-F238E27FC236}">
                <a16:creationId xmlns:a16="http://schemas.microsoft.com/office/drawing/2014/main" id="{761C21AA-41E7-75A6-7363-CD687F895878}"/>
              </a:ext>
            </a:extLst>
          </p:cNvPr>
          <p:cNvGrpSpPr/>
          <p:nvPr/>
        </p:nvGrpSpPr>
        <p:grpSpPr>
          <a:xfrm rot="16628666" flipH="1">
            <a:off x="-336345" y="20256670"/>
            <a:ext cx="2324008" cy="1875354"/>
            <a:chOff x="-464504" y="-673935"/>
            <a:chExt cx="3445199" cy="1302426"/>
          </a:xfrm>
        </p:grpSpPr>
        <p:cxnSp>
          <p:nvCxnSpPr>
            <p:cNvPr id="84" name="Straight Connector 1034">
              <a:extLst>
                <a:ext uri="{FF2B5EF4-FFF2-40B4-BE49-F238E27FC236}">
                  <a16:creationId xmlns:a16="http://schemas.microsoft.com/office/drawing/2014/main" id="{5DE5D944-6245-C27A-1575-058D96AC76B2}"/>
                </a:ext>
              </a:extLst>
            </p:cNvPr>
            <p:cNvCxnSpPr>
              <a:cxnSpLocks/>
            </p:cNvCxnSpPr>
            <p:nvPr/>
          </p:nvCxnSpPr>
          <p:spPr>
            <a:xfrm>
              <a:off x="697113" y="-408987"/>
              <a:ext cx="1722600" cy="1037478"/>
            </a:xfrm>
            <a:prstGeom prst="line">
              <a:avLst/>
            </a:prstGeom>
            <a:ln w="120650" cap="rnd">
              <a:solidFill>
                <a:schemeClr val="accent1">
                  <a:lumMod val="75000"/>
                  <a:alpha val="79000"/>
                </a:schemeClr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1035">
              <a:extLst>
                <a:ext uri="{FF2B5EF4-FFF2-40B4-BE49-F238E27FC236}">
                  <a16:creationId xmlns:a16="http://schemas.microsoft.com/office/drawing/2014/main" id="{9F928807-8554-B7C9-8609-7ABDD41047B2}"/>
                </a:ext>
              </a:extLst>
            </p:cNvPr>
            <p:cNvCxnSpPr>
              <a:cxnSpLocks/>
            </p:cNvCxnSpPr>
            <p:nvPr/>
          </p:nvCxnSpPr>
          <p:spPr>
            <a:xfrm>
              <a:off x="-464504" y="-489273"/>
              <a:ext cx="1722604" cy="1037478"/>
            </a:xfrm>
            <a:prstGeom prst="line">
              <a:avLst/>
            </a:prstGeom>
            <a:ln w="120650" cap="rnd">
              <a:solidFill>
                <a:schemeClr val="accent1">
                  <a:lumMod val="75000"/>
                  <a:alpha val="79000"/>
                </a:schemeClr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1036">
              <a:extLst>
                <a:ext uri="{FF2B5EF4-FFF2-40B4-BE49-F238E27FC236}">
                  <a16:creationId xmlns:a16="http://schemas.microsoft.com/office/drawing/2014/main" id="{1D4B9E64-D335-BE22-6701-3B2CBDAEC8EE}"/>
                </a:ext>
              </a:extLst>
            </p:cNvPr>
            <p:cNvCxnSpPr>
              <a:cxnSpLocks/>
            </p:cNvCxnSpPr>
            <p:nvPr/>
          </p:nvCxnSpPr>
          <p:spPr>
            <a:xfrm>
              <a:off x="1258095" y="-673935"/>
              <a:ext cx="1722600" cy="1037478"/>
            </a:xfrm>
            <a:prstGeom prst="line">
              <a:avLst/>
            </a:prstGeom>
            <a:ln w="120650" cap="rnd">
              <a:solidFill>
                <a:schemeClr val="accent1">
                  <a:lumMod val="75000"/>
                  <a:alpha val="79000"/>
                </a:schemeClr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1029">
            <a:extLst>
              <a:ext uri="{FF2B5EF4-FFF2-40B4-BE49-F238E27FC236}">
                <a16:creationId xmlns:a16="http://schemas.microsoft.com/office/drawing/2014/main" id="{C124BFB7-4E63-7A8A-1DF0-281A08AC953E}"/>
              </a:ext>
            </a:extLst>
          </p:cNvPr>
          <p:cNvGrpSpPr/>
          <p:nvPr/>
        </p:nvGrpSpPr>
        <p:grpSpPr>
          <a:xfrm rot="16628666" flipH="1">
            <a:off x="-172272" y="20269516"/>
            <a:ext cx="2324008" cy="1875354"/>
            <a:chOff x="-464504" y="-673935"/>
            <a:chExt cx="3445199" cy="1302426"/>
          </a:xfrm>
        </p:grpSpPr>
        <p:cxnSp>
          <p:nvCxnSpPr>
            <p:cNvPr id="81" name="Straight Connector 1030">
              <a:extLst>
                <a:ext uri="{FF2B5EF4-FFF2-40B4-BE49-F238E27FC236}">
                  <a16:creationId xmlns:a16="http://schemas.microsoft.com/office/drawing/2014/main" id="{4CC2A7A0-51E2-04B1-0422-2D360134A841}"/>
                </a:ext>
              </a:extLst>
            </p:cNvPr>
            <p:cNvCxnSpPr>
              <a:cxnSpLocks/>
            </p:cNvCxnSpPr>
            <p:nvPr/>
          </p:nvCxnSpPr>
          <p:spPr>
            <a:xfrm>
              <a:off x="697113" y="-408987"/>
              <a:ext cx="1722600" cy="1037478"/>
            </a:xfrm>
            <a:prstGeom prst="line">
              <a:avLst/>
            </a:prstGeom>
            <a:ln w="120650" cap="rnd">
              <a:solidFill>
                <a:schemeClr val="accent5">
                  <a:alpha val="79000"/>
                </a:schemeClr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1031">
              <a:extLst>
                <a:ext uri="{FF2B5EF4-FFF2-40B4-BE49-F238E27FC236}">
                  <a16:creationId xmlns:a16="http://schemas.microsoft.com/office/drawing/2014/main" id="{19F2DEF2-CC10-6315-FA96-11ACE1C612D5}"/>
                </a:ext>
              </a:extLst>
            </p:cNvPr>
            <p:cNvCxnSpPr>
              <a:cxnSpLocks/>
            </p:cNvCxnSpPr>
            <p:nvPr/>
          </p:nvCxnSpPr>
          <p:spPr>
            <a:xfrm>
              <a:off x="-464504" y="-489273"/>
              <a:ext cx="1722604" cy="1037478"/>
            </a:xfrm>
            <a:prstGeom prst="line">
              <a:avLst/>
            </a:prstGeom>
            <a:ln w="120650" cap="rnd">
              <a:solidFill>
                <a:schemeClr val="accent5">
                  <a:alpha val="79000"/>
                </a:schemeClr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1033">
              <a:extLst>
                <a:ext uri="{FF2B5EF4-FFF2-40B4-BE49-F238E27FC236}">
                  <a16:creationId xmlns:a16="http://schemas.microsoft.com/office/drawing/2014/main" id="{16F6637E-FA03-EBA8-D971-47C3DAA7B869}"/>
                </a:ext>
              </a:extLst>
            </p:cNvPr>
            <p:cNvCxnSpPr>
              <a:cxnSpLocks/>
            </p:cNvCxnSpPr>
            <p:nvPr/>
          </p:nvCxnSpPr>
          <p:spPr>
            <a:xfrm>
              <a:off x="1258095" y="-673935"/>
              <a:ext cx="1722600" cy="1037478"/>
            </a:xfrm>
            <a:prstGeom prst="line">
              <a:avLst/>
            </a:prstGeom>
            <a:ln w="120650" cap="rnd">
              <a:solidFill>
                <a:schemeClr val="accent5">
                  <a:alpha val="79000"/>
                </a:schemeClr>
              </a:solidFill>
              <a:prstDash val="sysDot"/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9" name="รูปภาพ 88">
            <a:extLst>
              <a:ext uri="{FF2B5EF4-FFF2-40B4-BE49-F238E27FC236}">
                <a16:creationId xmlns:a16="http://schemas.microsoft.com/office/drawing/2014/main" id="{955F329B-6ACB-C165-FF2D-9C9B7C99B0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65346" y="19251145"/>
            <a:ext cx="10092802" cy="7371620"/>
          </a:xfrm>
          <a:prstGeom prst="rect">
            <a:avLst/>
          </a:prstGeom>
        </p:spPr>
      </p:pic>
      <p:graphicFrame>
        <p:nvGraphicFramePr>
          <p:cNvPr id="55" name="Table 5">
            <a:extLst>
              <a:ext uri="{FF2B5EF4-FFF2-40B4-BE49-F238E27FC236}">
                <a16:creationId xmlns:a16="http://schemas.microsoft.com/office/drawing/2014/main" id="{801A157E-CB52-40E5-8EB9-24D86BCB4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676422"/>
              </p:ext>
            </p:extLst>
          </p:nvPr>
        </p:nvGraphicFramePr>
        <p:xfrm>
          <a:off x="38946" y="16614099"/>
          <a:ext cx="7364761" cy="226619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43230">
                  <a:extLst>
                    <a:ext uri="{9D8B030D-6E8A-4147-A177-3AD203B41FA5}">
                      <a16:colId xmlns:a16="http://schemas.microsoft.com/office/drawing/2014/main" val="2152128673"/>
                    </a:ext>
                  </a:extLst>
                </a:gridCol>
                <a:gridCol w="850793">
                  <a:extLst>
                    <a:ext uri="{9D8B030D-6E8A-4147-A177-3AD203B41FA5}">
                      <a16:colId xmlns:a16="http://schemas.microsoft.com/office/drawing/2014/main" val="2504431272"/>
                    </a:ext>
                  </a:extLst>
                </a:gridCol>
                <a:gridCol w="1187372">
                  <a:extLst>
                    <a:ext uri="{9D8B030D-6E8A-4147-A177-3AD203B41FA5}">
                      <a16:colId xmlns:a16="http://schemas.microsoft.com/office/drawing/2014/main" val="1938684642"/>
                    </a:ext>
                  </a:extLst>
                </a:gridCol>
                <a:gridCol w="1477199">
                  <a:extLst>
                    <a:ext uri="{9D8B030D-6E8A-4147-A177-3AD203B41FA5}">
                      <a16:colId xmlns:a16="http://schemas.microsoft.com/office/drawing/2014/main" val="3458275331"/>
                    </a:ext>
                  </a:extLst>
                </a:gridCol>
                <a:gridCol w="1776382">
                  <a:extLst>
                    <a:ext uri="{9D8B030D-6E8A-4147-A177-3AD203B41FA5}">
                      <a16:colId xmlns:a16="http://schemas.microsoft.com/office/drawing/2014/main" val="472983720"/>
                    </a:ext>
                  </a:extLst>
                </a:gridCol>
                <a:gridCol w="1329785">
                  <a:extLst>
                    <a:ext uri="{9D8B030D-6E8A-4147-A177-3AD203B41FA5}">
                      <a16:colId xmlns:a16="http://schemas.microsoft.com/office/drawing/2014/main" val="1002274463"/>
                    </a:ext>
                  </a:extLst>
                </a:gridCol>
              </a:tblGrid>
              <a:tr h="726859">
                <a:tc>
                  <a:txBody>
                    <a:bodyPr/>
                    <a:lstStyle/>
                    <a:p>
                      <a:pPr algn="ctr"/>
                      <a:r>
                        <a:rPr lang="th-TH" sz="19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ช่องลัด</a:t>
                      </a:r>
                      <a:endParaRPr lang="en-US" sz="19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10635" marR="110635" marT="55316" marB="553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9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ระยะทาง</a:t>
                      </a:r>
                    </a:p>
                    <a:p>
                      <a:pPr algn="ctr"/>
                      <a:r>
                        <a:rPr lang="th-TH" sz="19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(กม</a:t>
                      </a:r>
                      <a:r>
                        <a:rPr lang="en-US" sz="19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9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9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10635" marR="110635" marT="55316" marB="553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9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ระยะตลิ่ง</a:t>
                      </a:r>
                    </a:p>
                    <a:p>
                      <a:pPr algn="ctr"/>
                      <a:r>
                        <a:rPr lang="th-TH" sz="19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ซ้าย ขวา (ม</a:t>
                      </a:r>
                      <a:r>
                        <a:rPr lang="en-US" sz="19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9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9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10635" marR="110635" marT="55316" marB="553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9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ปริมาณน้ำปัจจุบัน </a:t>
                      </a:r>
                    </a:p>
                    <a:p>
                      <a:pPr algn="ctr"/>
                      <a:r>
                        <a:rPr lang="th-TH" sz="19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(ลบ</a:t>
                      </a:r>
                      <a:r>
                        <a:rPr lang="en-US" sz="19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9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</a:t>
                      </a:r>
                      <a:r>
                        <a:rPr lang="en-US" sz="19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9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/วินาที)</a:t>
                      </a:r>
                      <a:endParaRPr lang="en-US" sz="19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10635" marR="110635" marT="55316" marB="553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9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ปริมาณน้ำหลังปรับปรุง</a:t>
                      </a:r>
                    </a:p>
                    <a:p>
                      <a:pPr algn="ctr"/>
                      <a:r>
                        <a:rPr lang="th-TH" sz="19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(ลบ</a:t>
                      </a:r>
                      <a:r>
                        <a:rPr lang="en-US" sz="19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9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</a:t>
                      </a:r>
                      <a:r>
                        <a:rPr lang="en-US" sz="19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9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/วินาที)  </a:t>
                      </a:r>
                      <a:endParaRPr lang="en-US" sz="19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10635" marR="110635" marT="55316" marB="553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9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รูปแบบ</a:t>
                      </a:r>
                    </a:p>
                    <a:p>
                      <a:pPr algn="ctr"/>
                      <a:r>
                        <a:rPr lang="th-TH" sz="19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การปรับปรุง</a:t>
                      </a:r>
                      <a:endParaRPr lang="en-US" sz="19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10635" marR="110635" marT="55316" marB="55316"/>
                </a:tc>
                <a:extLst>
                  <a:ext uri="{0D108BD9-81ED-4DB2-BD59-A6C34878D82A}">
                    <a16:rowId xmlns:a16="http://schemas.microsoft.com/office/drawing/2014/main" val="3704651682"/>
                  </a:ext>
                </a:extLst>
              </a:tr>
              <a:tr h="384833">
                <a:tc>
                  <a:txBody>
                    <a:bodyPr/>
                    <a:lstStyle/>
                    <a:p>
                      <a:pPr algn="ctr"/>
                      <a:r>
                        <a:rPr lang="th-TH" sz="17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งิ้วลาย</a:t>
                      </a:r>
                      <a:endParaRPr lang="en-US" sz="17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10635" marR="110635" marT="55316" marB="553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2.250</a:t>
                      </a:r>
                    </a:p>
                  </a:txBody>
                  <a:tcPr marL="110635" marR="110635" marT="55316" marB="553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L="110635" marR="110635" marT="55316" marB="553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7.00</a:t>
                      </a:r>
                    </a:p>
                  </a:txBody>
                  <a:tcPr marL="110635" marR="110635" marT="55316" marB="553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10.00</a:t>
                      </a:r>
                    </a:p>
                  </a:txBody>
                  <a:tcPr marL="110635" marR="110635" marT="55316" marB="553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7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ขุดลอกร่องน้ำ</a:t>
                      </a:r>
                    </a:p>
                  </a:txBody>
                  <a:tcPr marL="110635" marR="110635" marT="55316" marB="55316"/>
                </a:tc>
                <a:extLst>
                  <a:ext uri="{0D108BD9-81ED-4DB2-BD59-A6C34878D82A}">
                    <a16:rowId xmlns:a16="http://schemas.microsoft.com/office/drawing/2014/main" val="1381859651"/>
                  </a:ext>
                </a:extLst>
              </a:tr>
              <a:tr h="384833">
                <a:tc>
                  <a:txBody>
                    <a:bodyPr/>
                    <a:lstStyle/>
                    <a:p>
                      <a:pPr algn="ctr"/>
                      <a:r>
                        <a:rPr lang="th-TH" sz="17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นางแท่น</a:t>
                      </a:r>
                      <a:endParaRPr lang="en-US" sz="17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10635" marR="110635" marT="55316" marB="553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2.155</a:t>
                      </a:r>
                    </a:p>
                  </a:txBody>
                  <a:tcPr marL="110635" marR="110635" marT="55316" marB="553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</a:t>
                      </a:r>
                    </a:p>
                  </a:txBody>
                  <a:tcPr marL="110635" marR="110635" marT="55316" marB="553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19.00</a:t>
                      </a:r>
                    </a:p>
                  </a:txBody>
                  <a:tcPr marL="110635" marR="110635" marT="55316" marB="553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55.00</a:t>
                      </a:r>
                    </a:p>
                  </a:txBody>
                  <a:tcPr marL="110635" marR="110635" marT="55316" marB="553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7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กำแพงกันดิน</a:t>
                      </a:r>
                      <a:endParaRPr lang="en-US" sz="17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10635" marR="110635" marT="55316" marB="55316"/>
                </a:tc>
                <a:extLst>
                  <a:ext uri="{0D108BD9-81ED-4DB2-BD59-A6C34878D82A}">
                    <a16:rowId xmlns:a16="http://schemas.microsoft.com/office/drawing/2014/main" val="2409019180"/>
                  </a:ext>
                </a:extLst>
              </a:tr>
              <a:tr h="384833">
                <a:tc>
                  <a:txBody>
                    <a:bodyPr/>
                    <a:lstStyle/>
                    <a:p>
                      <a:pPr algn="ctr"/>
                      <a:r>
                        <a:rPr lang="th-TH" sz="17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ท่าคา</a:t>
                      </a:r>
                      <a:endParaRPr lang="en-US" sz="17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10635" marR="110635" marT="55316" marB="553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1.435</a:t>
                      </a:r>
                    </a:p>
                  </a:txBody>
                  <a:tcPr marL="110635" marR="110635" marT="55316" marB="553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</a:t>
                      </a:r>
                    </a:p>
                  </a:txBody>
                  <a:tcPr marL="110635" marR="110635" marT="55316" marB="553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17.00</a:t>
                      </a:r>
                    </a:p>
                  </a:txBody>
                  <a:tcPr marL="110635" marR="110635" marT="55316" marB="553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36.00</a:t>
                      </a:r>
                    </a:p>
                  </a:txBody>
                  <a:tcPr marL="110635" marR="110635" marT="55316" marB="55316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7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กำแพงกันดิน</a:t>
                      </a:r>
                      <a:endParaRPr lang="en-US" sz="17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10635" marR="110635" marT="55316" marB="55316"/>
                </a:tc>
                <a:extLst>
                  <a:ext uri="{0D108BD9-81ED-4DB2-BD59-A6C34878D82A}">
                    <a16:rowId xmlns:a16="http://schemas.microsoft.com/office/drawing/2014/main" val="3599597704"/>
                  </a:ext>
                </a:extLst>
              </a:tr>
              <a:tr h="384833">
                <a:tc>
                  <a:txBody>
                    <a:bodyPr/>
                    <a:lstStyle/>
                    <a:p>
                      <a:pPr algn="ctr"/>
                      <a:r>
                        <a:rPr lang="th-TH" sz="17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บางม่วง</a:t>
                      </a:r>
                      <a:endParaRPr lang="en-US" sz="17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10635" marR="110635" marT="55316" marB="553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4.290</a:t>
                      </a:r>
                    </a:p>
                  </a:txBody>
                  <a:tcPr marL="110635" marR="110635" marT="55316" marB="553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L="110635" marR="110635" marT="55316" marB="553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</a:p>
                  </a:txBody>
                  <a:tcPr marL="110635" marR="110635" marT="55316" marB="553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8.00</a:t>
                      </a:r>
                    </a:p>
                  </a:txBody>
                  <a:tcPr marL="110635" marR="110635" marT="55316" marB="55316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7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ขุดลอกร่องน้ำ</a:t>
                      </a:r>
                    </a:p>
                  </a:txBody>
                  <a:tcPr marL="110635" marR="110635" marT="55316" marB="55316"/>
                </a:tc>
                <a:extLst>
                  <a:ext uri="{0D108BD9-81ED-4DB2-BD59-A6C34878D82A}">
                    <a16:rowId xmlns:a16="http://schemas.microsoft.com/office/drawing/2014/main" val="3795828770"/>
                  </a:ext>
                </a:extLst>
              </a:tr>
            </a:tbl>
          </a:graphicData>
        </a:graphic>
      </p:graphicFrame>
      <p:pic>
        <p:nvPicPr>
          <p:cNvPr id="60" name="Picture 103">
            <a:extLst>
              <a:ext uri="{FF2B5EF4-FFF2-40B4-BE49-F238E27FC236}">
                <a16:creationId xmlns:a16="http://schemas.microsoft.com/office/drawing/2014/main" id="{ECA28E23-4B98-4F17-9044-E87B145C0B5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6096" t="7773" r="7598" b="7303"/>
          <a:stretch/>
        </p:blipFill>
        <p:spPr>
          <a:xfrm>
            <a:off x="8914571" y="19365565"/>
            <a:ext cx="1297996" cy="713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487ABD-6F7F-44FB-A2FD-3988556FC6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446" y="21090573"/>
            <a:ext cx="3657181" cy="3657181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36984E02-2CCC-453C-A55C-2F9A4E98B22A}"/>
              </a:ext>
            </a:extLst>
          </p:cNvPr>
          <p:cNvSpPr/>
          <p:nvPr/>
        </p:nvSpPr>
        <p:spPr>
          <a:xfrm>
            <a:off x="3876145" y="8606108"/>
            <a:ext cx="495011" cy="156255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th-TH" sz="9600" b="1" dirty="0">
                <a:ln w="381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5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1</a:t>
            </a:r>
            <a:endParaRPr lang="en-US" sz="8000" b="1" dirty="0">
              <a:ln w="381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5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4D67749-E222-4105-BEDF-EE7E4AE8C159}"/>
              </a:ext>
            </a:extLst>
          </p:cNvPr>
          <p:cNvSpPr/>
          <p:nvPr/>
        </p:nvSpPr>
        <p:spPr>
          <a:xfrm>
            <a:off x="5985152" y="10145078"/>
            <a:ext cx="495011" cy="156255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n-US" sz="9600" b="1" dirty="0">
                <a:ln w="381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2</a:t>
            </a:r>
            <a:endParaRPr lang="en-US" sz="8000" b="1" dirty="0">
              <a:ln w="381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59B1E63-2596-46C8-A2C1-99C94540D76D}"/>
              </a:ext>
            </a:extLst>
          </p:cNvPr>
          <p:cNvSpPr/>
          <p:nvPr/>
        </p:nvSpPr>
        <p:spPr>
          <a:xfrm>
            <a:off x="5223152" y="11833464"/>
            <a:ext cx="495011" cy="156255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n-US" sz="9600" b="1" dirty="0">
                <a:ln w="381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3</a:t>
            </a:r>
            <a:endParaRPr lang="en-US" sz="8000" b="1" dirty="0">
              <a:ln w="381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7F36FF6-0620-414A-A16E-46019133CC23}"/>
              </a:ext>
            </a:extLst>
          </p:cNvPr>
          <p:cNvSpPr/>
          <p:nvPr/>
        </p:nvSpPr>
        <p:spPr>
          <a:xfrm>
            <a:off x="4834278" y="13574551"/>
            <a:ext cx="495011" cy="1562558"/>
          </a:xfrm>
          <a:prstGeom prst="rect">
            <a:avLst/>
          </a:prstGeom>
          <a:noFill/>
        </p:spPr>
        <p:txBody>
          <a:bodyPr wrap="square" lIns="84406" tIns="42203" rIns="84406" bIns="42203">
            <a:spAutoFit/>
          </a:bodyPr>
          <a:lstStyle/>
          <a:p>
            <a:pPr algn="ctr"/>
            <a:r>
              <a:rPr lang="en-US" sz="9600" b="1" dirty="0">
                <a:ln w="38100">
                  <a:solidFill>
                    <a:srgbClr val="7030A0"/>
                  </a:solidFill>
                  <a:prstDash val="solid"/>
                </a:ln>
                <a:solidFill>
                  <a:srgbClr val="F8A2DF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4</a:t>
            </a:r>
            <a:endParaRPr lang="en-US" sz="8000" b="1" dirty="0">
              <a:ln w="38100">
                <a:solidFill>
                  <a:srgbClr val="7030A0"/>
                </a:solidFill>
                <a:prstDash val="solid"/>
              </a:ln>
              <a:solidFill>
                <a:srgbClr val="F8A2DF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21EBF8-C9E0-4CBC-A490-DB4C18BF76DA}"/>
              </a:ext>
            </a:extLst>
          </p:cNvPr>
          <p:cNvGrpSpPr/>
          <p:nvPr/>
        </p:nvGrpSpPr>
        <p:grpSpPr>
          <a:xfrm>
            <a:off x="7415148" y="4370998"/>
            <a:ext cx="7035548" cy="2543536"/>
            <a:chOff x="7114203" y="4106948"/>
            <a:chExt cx="6895319" cy="254353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DE12117-487C-4911-AB19-1C7E8AE0D0DE}"/>
                </a:ext>
              </a:extLst>
            </p:cNvPr>
            <p:cNvSpPr/>
            <p:nvPr/>
          </p:nvSpPr>
          <p:spPr>
            <a:xfrm>
              <a:off x="7114203" y="4387343"/>
              <a:ext cx="6895319" cy="2263141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th-TH" sz="3600" b="1" dirty="0">
                  <a:solidFill>
                    <a:srgbClr val="FF0000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         งานปรับปรุง/ขุดลอกช่องลัดงิ้วราย   </a:t>
              </a:r>
            </a:p>
            <a:p>
              <a:pPr algn="thaiDist"/>
              <a:r>
                <a:rPr lang="th-TH" sz="3600" b="1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    </a:t>
              </a:r>
              <a:r>
                <a:rPr lang="th-TH" sz="32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• ขุดลอกร่องน้ำเดิมระยะทางช่องลัด</a:t>
              </a:r>
              <a:r>
                <a:rPr lang="en-US" sz="32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</a:t>
              </a:r>
              <a:r>
                <a:rPr lang="th-TH" sz="32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ความยาวไม่น้อยกว่า </a:t>
              </a:r>
              <a:endParaRPr lang="en-US" sz="3200" dirty="0">
                <a:solidFill>
                  <a:schemeClr val="tx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endParaRPr>
            </a:p>
            <a:p>
              <a:pPr algn="thaiDist"/>
              <a:r>
                <a:rPr lang="en-US" sz="32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       </a:t>
              </a:r>
              <a:r>
                <a:rPr lang="th-TH" sz="32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2.25 กม. สามารถระบายน้ำได้ไม่น้อยกว่า 10 ลบ.ม./วินาที</a:t>
              </a:r>
            </a:p>
            <a:p>
              <a:pPr algn="thaiDist"/>
              <a:r>
                <a:rPr lang="th-TH" sz="32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    • ปรับปรุงสะพานรถยนต์ 1 แห่ง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63218FF-B3C9-4EAB-8489-C167F3EBE51E}"/>
                </a:ext>
              </a:extLst>
            </p:cNvPr>
            <p:cNvSpPr/>
            <p:nvPr/>
          </p:nvSpPr>
          <p:spPr>
            <a:xfrm>
              <a:off x="7140011" y="4106948"/>
              <a:ext cx="929113" cy="1316337"/>
            </a:xfrm>
            <a:prstGeom prst="rect">
              <a:avLst/>
            </a:prstGeom>
            <a:noFill/>
          </p:spPr>
          <p:txBody>
            <a:bodyPr wrap="square" lIns="84406" tIns="42203" rIns="84406" bIns="42203">
              <a:spAutoFit/>
            </a:bodyPr>
            <a:lstStyle/>
            <a:p>
              <a:pPr algn="ctr"/>
              <a:r>
                <a:rPr lang="th-TH" sz="8000" b="1" dirty="0"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5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1</a:t>
              </a:r>
              <a:r>
                <a:rPr lang="en-US" sz="8000" b="1" dirty="0">
                  <a:ln w="38100">
                    <a:solidFill>
                      <a:schemeClr val="accent1">
                        <a:lumMod val="75000"/>
                      </a:schemeClr>
                    </a:solidFill>
                    <a:prstDash val="solid"/>
                  </a:ln>
                  <a:solidFill>
                    <a:schemeClr val="accent5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.</a:t>
              </a:r>
              <a:endParaRPr lang="en-US" sz="6600" b="1" dirty="0">
                <a:ln w="381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5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C409FC-E02F-4494-BD06-2B552CD36046}"/>
              </a:ext>
            </a:extLst>
          </p:cNvPr>
          <p:cNvGrpSpPr/>
          <p:nvPr/>
        </p:nvGrpSpPr>
        <p:grpSpPr>
          <a:xfrm>
            <a:off x="7415148" y="6671240"/>
            <a:ext cx="7035548" cy="3010900"/>
            <a:chOff x="7114203" y="6499790"/>
            <a:chExt cx="7035548" cy="301090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3031F60-069A-4599-9D99-3D614F0B0C90}"/>
                </a:ext>
              </a:extLst>
            </p:cNvPr>
            <p:cNvSpPr/>
            <p:nvPr/>
          </p:nvSpPr>
          <p:spPr>
            <a:xfrm>
              <a:off x="7114203" y="6789905"/>
              <a:ext cx="7035548" cy="2720785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thaiDist"/>
              <a:r>
                <a:rPr lang="th-TH" sz="3600" b="1" dirty="0">
                  <a:solidFill>
                    <a:srgbClr val="FF0000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         งานปรับปรุง/ขุดลอกช่องลัดนางแท่น </a:t>
              </a:r>
            </a:p>
            <a:p>
              <a:pPr algn="thaiDist"/>
              <a:r>
                <a:rPr lang="th-TH" sz="32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    • </a:t>
              </a:r>
              <a:r>
                <a:rPr lang="th-TH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งานกำแพงกันดินระยะทางช่องลัด</a:t>
              </a:r>
              <a:r>
                <a:rPr lang="en-US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</a:t>
              </a:r>
              <a:r>
                <a:rPr lang="th-TH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ความยาวไม่น้อยกว่า</a:t>
              </a:r>
              <a:r>
                <a:rPr lang="en-US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</a:t>
              </a:r>
              <a:r>
                <a:rPr lang="th-TH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2.15 กม. </a:t>
              </a:r>
              <a:endParaRPr lang="en-US" sz="3000" dirty="0">
                <a:solidFill>
                  <a:schemeClr val="tx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endParaRPr>
            </a:p>
            <a:p>
              <a:pPr algn="thaiDist"/>
              <a:r>
                <a:rPr lang="en-US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       </a:t>
              </a:r>
              <a:r>
                <a:rPr lang="th-TH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สามารถระบายน้ำได้ไม่น้อยกว่า</a:t>
              </a:r>
              <a:r>
                <a:rPr lang="en-US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</a:t>
              </a:r>
              <a:r>
                <a:rPr lang="th-TH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55 ลบ.ม./วินาที</a:t>
              </a:r>
            </a:p>
            <a:p>
              <a:pPr algn="thaiDist"/>
              <a:r>
                <a:rPr lang="th-TH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    • งาน ปตร.จำนวน 3 ช่อง</a:t>
              </a:r>
              <a:r>
                <a:rPr lang="en-US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</a:t>
              </a:r>
              <a:r>
                <a:rPr lang="th-TH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บานขนาด 6.00</a:t>
              </a:r>
              <a:r>
                <a:rPr lang="en-US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x6.00</a:t>
              </a:r>
              <a:r>
                <a:rPr lang="th-TH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ม.</a:t>
              </a:r>
              <a:r>
                <a:rPr lang="en-US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</a:t>
              </a:r>
              <a:r>
                <a:rPr lang="th-TH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กม.1+720 </a:t>
              </a:r>
              <a:endParaRPr lang="en-US" sz="3000" dirty="0">
                <a:solidFill>
                  <a:schemeClr val="tx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endParaRPr>
            </a:p>
            <a:p>
              <a:pPr algn="thaiDist"/>
              <a:r>
                <a:rPr lang="en-US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       </a:t>
              </a:r>
              <a:r>
                <a:rPr lang="th-TH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สามารถระบายน้ำได้ไม่น้อยกว่า</a:t>
              </a:r>
              <a:r>
                <a:rPr lang="en-US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</a:t>
              </a:r>
              <a:r>
                <a:rPr lang="th-TH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55 ลบ.ม./วินาที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667D58C-BF0D-4D59-A0F8-79667549DB9C}"/>
                </a:ext>
              </a:extLst>
            </p:cNvPr>
            <p:cNvSpPr/>
            <p:nvPr/>
          </p:nvSpPr>
          <p:spPr>
            <a:xfrm>
              <a:off x="7191541" y="6499790"/>
              <a:ext cx="828583" cy="1316337"/>
            </a:xfrm>
            <a:prstGeom prst="rect">
              <a:avLst/>
            </a:prstGeom>
            <a:noFill/>
          </p:spPr>
          <p:txBody>
            <a:bodyPr wrap="square" lIns="84406" tIns="42203" rIns="84406" bIns="42203">
              <a:spAutoFit/>
            </a:bodyPr>
            <a:lstStyle/>
            <a:p>
              <a:pPr algn="ctr"/>
              <a:r>
                <a:rPr lang="en-US" sz="8000" b="1" dirty="0">
                  <a:ln w="38100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2.</a:t>
              </a:r>
              <a:endParaRPr lang="en-US" sz="6600" b="1" dirty="0">
                <a:ln w="381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1C80D4-103A-4BE0-9AA1-52641BA2CFEA}"/>
              </a:ext>
            </a:extLst>
          </p:cNvPr>
          <p:cNvGrpSpPr/>
          <p:nvPr/>
        </p:nvGrpSpPr>
        <p:grpSpPr>
          <a:xfrm>
            <a:off x="7415148" y="9463331"/>
            <a:ext cx="7035549" cy="2011929"/>
            <a:chOff x="7114203" y="9396056"/>
            <a:chExt cx="7035549" cy="2011929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BF08721-1A7C-4055-BBE7-9BCCD6406C83}"/>
                </a:ext>
              </a:extLst>
            </p:cNvPr>
            <p:cNvSpPr/>
            <p:nvPr/>
          </p:nvSpPr>
          <p:spPr>
            <a:xfrm>
              <a:off x="7114203" y="9669097"/>
              <a:ext cx="7035549" cy="1738888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th-TH" sz="3600" b="1" dirty="0">
                  <a:solidFill>
                    <a:srgbClr val="FF0000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         งานปรับปรุง/ขุดลอกช่องลัดท่าคา </a:t>
              </a:r>
            </a:p>
            <a:p>
              <a:r>
                <a:rPr lang="th-TH" sz="3600" b="1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    </a:t>
              </a:r>
              <a:r>
                <a:rPr lang="th-TH" sz="36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• </a:t>
              </a:r>
              <a:r>
                <a:rPr lang="th-TH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งานกำแพงกันดินระยะทางช่องลัด</a:t>
              </a:r>
              <a:r>
                <a:rPr lang="en-US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</a:t>
              </a:r>
              <a:r>
                <a:rPr lang="th-TH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ความยาวไม่น้อยกว่า</a:t>
              </a:r>
              <a:r>
                <a:rPr lang="en-US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</a:t>
              </a:r>
              <a:r>
                <a:rPr lang="th-TH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1.435 กม. </a:t>
              </a:r>
              <a:endParaRPr lang="en-US" sz="3000" dirty="0">
                <a:solidFill>
                  <a:schemeClr val="tx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endParaRPr>
            </a:p>
            <a:p>
              <a:r>
                <a:rPr lang="en-US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        </a:t>
              </a:r>
              <a:r>
                <a:rPr lang="th-TH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สามารถระบายน้ำได้ไม่น้อยกว่า 36 ลบ.ม./วินาที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B666AA9-2927-4B13-954C-6F32350C2256}"/>
                </a:ext>
              </a:extLst>
            </p:cNvPr>
            <p:cNvSpPr/>
            <p:nvPr/>
          </p:nvSpPr>
          <p:spPr>
            <a:xfrm>
              <a:off x="7250268" y="9396056"/>
              <a:ext cx="740209" cy="1316337"/>
            </a:xfrm>
            <a:prstGeom prst="rect">
              <a:avLst/>
            </a:prstGeom>
            <a:noFill/>
          </p:spPr>
          <p:txBody>
            <a:bodyPr wrap="square" lIns="84406" tIns="42203" rIns="84406" bIns="42203">
              <a:spAutoFit/>
            </a:bodyPr>
            <a:lstStyle/>
            <a:p>
              <a:pPr algn="ctr"/>
              <a:r>
                <a:rPr lang="en-US" sz="8000" b="1" dirty="0">
                  <a:ln w="38100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solidFill>
                    <a:schemeClr val="accent6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3.</a:t>
              </a:r>
              <a:endParaRPr lang="en-US" sz="6600" b="1" dirty="0">
                <a:ln w="381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A8A1AD-B403-4072-9CB1-F206F08E91BF}"/>
              </a:ext>
            </a:extLst>
          </p:cNvPr>
          <p:cNvGrpSpPr/>
          <p:nvPr/>
        </p:nvGrpSpPr>
        <p:grpSpPr>
          <a:xfrm>
            <a:off x="7403708" y="11241097"/>
            <a:ext cx="7046988" cy="2185692"/>
            <a:chOff x="7102763" y="11277997"/>
            <a:chExt cx="7046988" cy="2185692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E1B6679-24B1-4181-B999-E2A4106BC2BD}"/>
                </a:ext>
              </a:extLst>
            </p:cNvPr>
            <p:cNvSpPr/>
            <p:nvPr/>
          </p:nvSpPr>
          <p:spPr>
            <a:xfrm>
              <a:off x="7114203" y="11566392"/>
              <a:ext cx="7035548" cy="1897297"/>
            </a:xfrm>
            <a:prstGeom prst="roundRect">
              <a:avLst>
                <a:gd name="adj" fmla="val 0"/>
              </a:avLst>
            </a:prstGeom>
            <a:solidFill>
              <a:srgbClr val="FFC5E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th-TH" sz="3600" b="1" dirty="0">
                  <a:solidFill>
                    <a:srgbClr val="FF0000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         งานปรับปรุง/ขุดลอกช่องลัดบางม่วง</a:t>
              </a:r>
            </a:p>
            <a:p>
              <a:r>
                <a:rPr lang="th-TH" sz="3600" b="1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    </a:t>
              </a:r>
              <a:r>
                <a:rPr lang="th-TH" sz="36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• </a:t>
              </a:r>
              <a:r>
                <a:rPr lang="th-TH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ขุดลอกร่องน้ำเดิมระยะทางช่องลัด</a:t>
              </a:r>
              <a:r>
                <a:rPr lang="en-US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</a:t>
              </a:r>
              <a:r>
                <a:rPr lang="th-TH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ความยาวไม่น้อยกว่า 4.29 กม.</a:t>
              </a:r>
              <a:r>
                <a:rPr lang="en-US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</a:t>
              </a:r>
            </a:p>
            <a:p>
              <a:r>
                <a:rPr lang="en-US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        </a:t>
              </a:r>
              <a:r>
                <a:rPr lang="th-TH" sz="3000" dirty="0">
                  <a:solidFill>
                    <a:schemeClr val="tx1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สามารถระบายน้ำได้ไม่น้อยกว่า 8 ลบ.ม./วินาที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4B15900-F1EA-4F80-AE1E-F3580AF6B771}"/>
                </a:ext>
              </a:extLst>
            </p:cNvPr>
            <p:cNvSpPr/>
            <p:nvPr/>
          </p:nvSpPr>
          <p:spPr>
            <a:xfrm>
              <a:off x="7102763" y="11277997"/>
              <a:ext cx="939895" cy="1316337"/>
            </a:xfrm>
            <a:prstGeom prst="rect">
              <a:avLst/>
            </a:prstGeom>
            <a:noFill/>
          </p:spPr>
          <p:txBody>
            <a:bodyPr wrap="square" lIns="84406" tIns="42203" rIns="84406" bIns="42203">
              <a:spAutoFit/>
            </a:bodyPr>
            <a:lstStyle/>
            <a:p>
              <a:pPr algn="ctr"/>
              <a:r>
                <a:rPr lang="en-US" sz="8000" b="1" dirty="0">
                  <a:ln w="38100">
                    <a:solidFill>
                      <a:srgbClr val="7030A0"/>
                    </a:solidFill>
                    <a:prstDash val="solid"/>
                  </a:ln>
                  <a:solidFill>
                    <a:srgbClr val="F8A2DF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4.</a:t>
              </a:r>
              <a:endParaRPr lang="en-US" sz="6600" b="1" dirty="0">
                <a:ln w="38100">
                  <a:solidFill>
                    <a:srgbClr val="7030A0"/>
                  </a:solidFill>
                  <a:prstDash val="solid"/>
                </a:ln>
                <a:solidFill>
                  <a:srgbClr val="F8A2DF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endParaRPr>
            </a:p>
          </p:txBody>
        </p:sp>
      </p:grpSp>
      <p:sp>
        <p:nvSpPr>
          <p:cNvPr id="56" name="Parallelogram 55">
            <a:extLst>
              <a:ext uri="{FF2B5EF4-FFF2-40B4-BE49-F238E27FC236}">
                <a16:creationId xmlns:a16="http://schemas.microsoft.com/office/drawing/2014/main" id="{5131EDE9-EDE5-4632-8AE2-F9D91F2CEB68}"/>
              </a:ext>
            </a:extLst>
          </p:cNvPr>
          <p:cNvSpPr/>
          <p:nvPr/>
        </p:nvSpPr>
        <p:spPr>
          <a:xfrm>
            <a:off x="7077018" y="31131613"/>
            <a:ext cx="8802707" cy="1046277"/>
          </a:xfrm>
          <a:prstGeom prst="parallelogram">
            <a:avLst>
              <a:gd name="adj" fmla="val 10436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A51BC44-7A93-4513-A802-7E39DC7249D4}"/>
              </a:ext>
            </a:extLst>
          </p:cNvPr>
          <p:cNvSpPr/>
          <p:nvPr/>
        </p:nvSpPr>
        <p:spPr>
          <a:xfrm>
            <a:off x="0" y="31955015"/>
            <a:ext cx="14630400" cy="9633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25CAFD4-4274-4F0C-9C57-E201F3FA6ED6}"/>
              </a:ext>
            </a:extLst>
          </p:cNvPr>
          <p:cNvGrpSpPr/>
          <p:nvPr/>
        </p:nvGrpSpPr>
        <p:grpSpPr>
          <a:xfrm>
            <a:off x="7691824" y="31502633"/>
            <a:ext cx="6052181" cy="1115504"/>
            <a:chOff x="8306949" y="31502633"/>
            <a:chExt cx="6052181" cy="1115504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AC8F8F5-7877-4562-ABCD-6C3DA8F3D888}"/>
                </a:ext>
              </a:extLst>
            </p:cNvPr>
            <p:cNvGrpSpPr/>
            <p:nvPr/>
          </p:nvGrpSpPr>
          <p:grpSpPr>
            <a:xfrm>
              <a:off x="8306949" y="31654752"/>
              <a:ext cx="4951865" cy="963385"/>
              <a:chOff x="8306949" y="31785384"/>
              <a:chExt cx="4951865" cy="963385"/>
            </a:xfrm>
          </p:grpSpPr>
          <p:pic>
            <p:nvPicPr>
              <p:cNvPr id="70" name="รูปภาพ 5">
                <a:extLst>
                  <a:ext uri="{FF2B5EF4-FFF2-40B4-BE49-F238E27FC236}">
                    <a16:creationId xmlns:a16="http://schemas.microsoft.com/office/drawing/2014/main" id="{33B017C3-5DE9-436F-BDFB-058B35F40F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63" t="40265" r="4964" b="44372"/>
              <a:stretch/>
            </p:blipFill>
            <p:spPr>
              <a:xfrm>
                <a:off x="9249890" y="31875150"/>
                <a:ext cx="4008924" cy="796532"/>
              </a:xfrm>
              <a:prstGeom prst="rect">
                <a:avLst/>
              </a:prstGeom>
            </p:spPr>
          </p:pic>
          <p:pic>
            <p:nvPicPr>
              <p:cNvPr id="73" name="รูปภาพ 2">
                <a:extLst>
                  <a:ext uri="{FF2B5EF4-FFF2-40B4-BE49-F238E27FC236}">
                    <a16:creationId xmlns:a16="http://schemas.microsoft.com/office/drawing/2014/main" id="{536476B6-F61D-42C8-BC76-6DF45831E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6949" y="31785384"/>
                <a:ext cx="832534" cy="963385"/>
              </a:xfrm>
              <a:prstGeom prst="rect">
                <a:avLst/>
              </a:prstGeom>
            </p:spPr>
          </p:pic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30C0B474-90E9-4B67-9A47-3221D0E50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315833" y="31502633"/>
              <a:ext cx="1043297" cy="1046277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71261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642DF9DD-9C6A-47B7-87FB-F1478A7963D3}"/>
              </a:ext>
            </a:extLst>
          </p:cNvPr>
          <p:cNvSpPr/>
          <p:nvPr/>
        </p:nvSpPr>
        <p:spPr>
          <a:xfrm>
            <a:off x="-1286509" y="1887821"/>
            <a:ext cx="8802707" cy="1299533"/>
          </a:xfrm>
          <a:prstGeom prst="parallelogram">
            <a:avLst>
              <a:gd name="adj" fmla="val 104366"/>
            </a:avLst>
          </a:prstGeom>
          <a:gradFill>
            <a:gsLst>
              <a:gs pos="100000">
                <a:schemeClr val="accent5">
                  <a:lumMod val="20000"/>
                  <a:lumOff val="80000"/>
                </a:schemeClr>
              </a:gs>
              <a:gs pos="2000">
                <a:schemeClr val="accent5">
                  <a:lumMod val="20000"/>
                  <a:lumOff val="80000"/>
                </a:schemeClr>
              </a:gs>
            </a:gsLst>
            <a:lin ang="348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FFC1D2-A02C-4925-B75B-643B37386421}"/>
              </a:ext>
            </a:extLst>
          </p:cNvPr>
          <p:cNvSpPr/>
          <p:nvPr/>
        </p:nvSpPr>
        <p:spPr>
          <a:xfrm>
            <a:off x="0" y="0"/>
            <a:ext cx="14630400" cy="2648347"/>
          </a:xfrm>
          <a:prstGeom prst="rect">
            <a:avLst/>
          </a:prstGeom>
          <a:gradFill flip="none" rotWithShape="1">
            <a:gsLst>
              <a:gs pos="86000">
                <a:schemeClr val="accent5">
                  <a:lumMod val="20000"/>
                  <a:lumOff val="80000"/>
                </a:schemeClr>
              </a:gs>
              <a:gs pos="2000">
                <a:schemeClr val="accent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21">
            <a:extLst>
              <a:ext uri="{FF2B5EF4-FFF2-40B4-BE49-F238E27FC236}">
                <a16:creationId xmlns:a16="http://schemas.microsoft.com/office/drawing/2014/main" id="{F886AD3D-CE2A-46C5-9219-B431608BF11A}"/>
              </a:ext>
            </a:extLst>
          </p:cNvPr>
          <p:cNvSpPr txBox="1"/>
          <p:nvPr/>
        </p:nvSpPr>
        <p:spPr>
          <a:xfrm>
            <a:off x="3111203" y="463418"/>
            <a:ext cx="1069106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5400">
                <a:solidFill>
                  <a:srgbClr val="003D71"/>
                </a:solidFill>
                <a:effectLst>
                  <a:glow rad="101600">
                    <a:schemeClr val="bg1">
                      <a:alpha val="99000"/>
                    </a:schemeClr>
                  </a:glow>
                </a:effectLst>
                <a:latin typeface="DB HelvethaicaMon X 75 Bd" panose="02000506090000020004" pitchFamily="2" charset="-34"/>
                <a:cs typeface="DB HelvethaicaMon X 75 Bd" panose="02000506090000020004" pitchFamily="2" charset="-34"/>
              </a:defRPr>
            </a:lvl1pPr>
          </a:lstStyle>
          <a:p>
            <a:pPr algn="r"/>
            <a:r>
              <a:rPr lang="th-TH" sz="4400" b="1" kern="1300" spc="-40" dirty="0">
                <a:solidFill>
                  <a:srgbClr val="002060"/>
                </a:solidFill>
                <a:latin typeface="FC Gimmick [Non-commercial] Bd" pitchFamily="2" charset="-34"/>
                <a:cs typeface="FC Gimmick [Non-commercial] Bd" pitchFamily="2" charset="-34"/>
              </a:rPr>
              <a:t>งานจ้างสำรวจ ออกแบบ</a:t>
            </a:r>
          </a:p>
          <a:p>
            <a:pPr algn="r"/>
            <a:r>
              <a:rPr lang="th-TH" sz="4000" b="1" kern="1300" spc="-40" dirty="0">
                <a:solidFill>
                  <a:schemeClr val="accent1">
                    <a:lumMod val="75000"/>
                  </a:schemeClr>
                </a:solidFill>
                <a:latin typeface="FC Gimmick [Non-commercial] Bd" pitchFamily="2" charset="-34"/>
                <a:cs typeface="FC Gimmick [Non-commercial] Bd" pitchFamily="2" charset="-34"/>
              </a:rPr>
              <a:t>โครงการเพิ่มประสิทธิภาพการระบายน้ำแม่น้ำท่าจีน</a:t>
            </a:r>
            <a:endParaRPr lang="en-US" sz="4000" b="1" kern="1300" spc="-40" dirty="0">
              <a:solidFill>
                <a:schemeClr val="accent1">
                  <a:lumMod val="75000"/>
                </a:schemeClr>
              </a:solidFill>
              <a:latin typeface="FC Gimmick [Non-commercial] Bd" pitchFamily="2" charset="-34"/>
              <a:cs typeface="FC Gimmick [Non-commercial] Bd" pitchFamily="2" charset="-34"/>
            </a:endParaRPr>
          </a:p>
          <a:p>
            <a:pPr algn="r"/>
            <a:r>
              <a:rPr lang="th-TH" sz="4000" b="1" kern="1300" spc="-40" dirty="0">
                <a:solidFill>
                  <a:schemeClr val="accent1">
                    <a:lumMod val="75000"/>
                  </a:schemeClr>
                </a:solidFill>
                <a:latin typeface="FC Gimmick [Non-commercial] Bd" pitchFamily="2" charset="-34"/>
                <a:cs typeface="FC Gimmick [Non-commercial] Bd" pitchFamily="2" charset="-34"/>
              </a:rPr>
              <a:t>จังหวัดชัยนาท สุพรรณบุรี และสมุทรสาคร</a:t>
            </a:r>
            <a:endParaRPr lang="th-TH" sz="6000" b="1" kern="1300" spc="-40" dirty="0">
              <a:solidFill>
                <a:schemeClr val="accent1">
                  <a:lumMod val="75000"/>
                </a:schemeClr>
              </a:solidFill>
              <a:latin typeface="FC Gimmick [Non-commercial] Bd" pitchFamily="2" charset="-34"/>
              <a:cs typeface="FC Gimmick [Non-commercial] Bd" pitchFamily="2" charset="-34"/>
            </a:endParaRPr>
          </a:p>
        </p:txBody>
      </p:sp>
      <p:pic>
        <p:nvPicPr>
          <p:cNvPr id="71" name="Picture 5">
            <a:extLst>
              <a:ext uri="{FF2B5EF4-FFF2-40B4-BE49-F238E27FC236}">
                <a16:creationId xmlns:a16="http://schemas.microsoft.com/office/drawing/2014/main" id="{139A0E9A-E4C8-46E1-BED0-91BDD2C41E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04" y="211198"/>
            <a:ext cx="2379650" cy="243714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72E5E5B-8DBC-46AB-8F80-B0F21C60AA56}"/>
              </a:ext>
            </a:extLst>
          </p:cNvPr>
          <p:cNvSpPr/>
          <p:nvPr/>
        </p:nvSpPr>
        <p:spPr>
          <a:xfrm>
            <a:off x="774935" y="3472190"/>
            <a:ext cx="4915355" cy="80311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Chulabhorn Likit Text Medium" panose="00000600000000000000" pitchFamily="50" charset="-34"/>
              <a:buChar char="๏"/>
            </a:pPr>
            <a:r>
              <a:rPr lang="en-US" sz="5000" b="1" dirty="0">
                <a:solidFill>
                  <a:schemeClr val="bg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  </a:t>
            </a:r>
            <a:r>
              <a:rPr lang="th-TH" sz="6000" b="1" dirty="0">
                <a:ln w="38100">
                  <a:noFill/>
                </a:ln>
                <a:solidFill>
                  <a:schemeClr val="bg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กิจกรรมที่ผ่านมา</a:t>
            </a:r>
            <a:endParaRPr lang="th-TH" sz="5000" b="1" dirty="0">
              <a:ln w="38100">
                <a:noFill/>
              </a:ln>
              <a:solidFill>
                <a:schemeClr val="bg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grpSp>
        <p:nvGrpSpPr>
          <p:cNvPr id="2" name="กลุ่ม 41">
            <a:extLst>
              <a:ext uri="{FF2B5EF4-FFF2-40B4-BE49-F238E27FC236}">
                <a16:creationId xmlns:a16="http://schemas.microsoft.com/office/drawing/2014/main" id="{1DAC93E5-0AB8-BCE2-3434-A48F9EED7782}"/>
              </a:ext>
            </a:extLst>
          </p:cNvPr>
          <p:cNvGrpSpPr/>
          <p:nvPr/>
        </p:nvGrpSpPr>
        <p:grpSpPr>
          <a:xfrm>
            <a:off x="3111203" y="4519065"/>
            <a:ext cx="8540587" cy="1039065"/>
            <a:chOff x="2030211" y="316646"/>
            <a:chExt cx="7602725" cy="914400"/>
          </a:xfrm>
        </p:grpSpPr>
        <p:sp>
          <p:nvSpPr>
            <p:cNvPr id="5" name="แผนผังลำดับงาน: ตัวเชื่อมต่อ 3">
              <a:extLst>
                <a:ext uri="{FF2B5EF4-FFF2-40B4-BE49-F238E27FC236}">
                  <a16:creationId xmlns:a16="http://schemas.microsoft.com/office/drawing/2014/main" id="{7B405831-2DD3-6DD5-1789-F79BB63C8A8C}"/>
                </a:ext>
              </a:extLst>
            </p:cNvPr>
            <p:cNvSpPr/>
            <p:nvPr/>
          </p:nvSpPr>
          <p:spPr>
            <a:xfrm>
              <a:off x="2030211" y="316646"/>
              <a:ext cx="914400" cy="914400"/>
            </a:xfrm>
            <a:prstGeom prst="flowChartConnector">
              <a:avLst/>
            </a:prstGeom>
            <a:noFill/>
            <a:ln w="76200">
              <a:gradFill flip="none" rotWithShape="1">
                <a:gsLst>
                  <a:gs pos="0">
                    <a:srgbClr val="FCCA7F"/>
                  </a:gs>
                  <a:gs pos="16000">
                    <a:srgbClr val="E1510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DB HelvethaicaMon X 75 Bd" panose="02000506090000020004" pitchFamily="2" charset="-34"/>
                <a:cs typeface="DB HelvethaicaMon X 75 Bd" panose="02000506090000020004" pitchFamily="2" charset="-34"/>
              </a:endParaRPr>
            </a:p>
          </p:txBody>
        </p:sp>
        <p:sp>
          <p:nvSpPr>
            <p:cNvPr id="7" name="สี่เหลี่ยมผืนผ้า: มุมมนด้านทแยง 14">
              <a:extLst>
                <a:ext uri="{FF2B5EF4-FFF2-40B4-BE49-F238E27FC236}">
                  <a16:creationId xmlns:a16="http://schemas.microsoft.com/office/drawing/2014/main" id="{00DA9307-A4D4-4BCD-D939-9A44DDD2BB2D}"/>
                </a:ext>
              </a:extLst>
            </p:cNvPr>
            <p:cNvSpPr/>
            <p:nvPr/>
          </p:nvSpPr>
          <p:spPr>
            <a:xfrm flipH="1">
              <a:off x="2875985" y="558858"/>
              <a:ext cx="6756951" cy="566110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8000">
                  <a:srgbClr val="FFC435"/>
                </a:gs>
                <a:gs pos="0">
                  <a:schemeClr val="bg1"/>
                </a:gs>
                <a:gs pos="51000">
                  <a:srgbClr val="E151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DB HelvethaicaMon X 75 Bd" panose="02000506090000020004" pitchFamily="2" charset="-34"/>
                <a:cs typeface="DB HelvethaicaMon X 75 Bd" panose="02000506090000020004" pitchFamily="2" charset="-34"/>
              </a:endParaRPr>
            </a:p>
          </p:txBody>
        </p:sp>
        <p:sp>
          <p:nvSpPr>
            <p:cNvPr id="8" name="แผนผังลำดับงาน: ตัวเชื่อมต่อ 28">
              <a:extLst>
                <a:ext uri="{FF2B5EF4-FFF2-40B4-BE49-F238E27FC236}">
                  <a16:creationId xmlns:a16="http://schemas.microsoft.com/office/drawing/2014/main" id="{92AC9415-2710-2612-2092-1EC91753ED34}"/>
                </a:ext>
              </a:extLst>
            </p:cNvPr>
            <p:cNvSpPr/>
            <p:nvPr/>
          </p:nvSpPr>
          <p:spPr>
            <a:xfrm>
              <a:off x="2107951" y="408086"/>
              <a:ext cx="731520" cy="731520"/>
            </a:xfrm>
            <a:prstGeom prst="flowChartConnector">
              <a:avLst/>
            </a:prstGeom>
            <a:gradFill>
              <a:gsLst>
                <a:gs pos="0">
                  <a:srgbClr val="FCCA7F"/>
                </a:gs>
                <a:gs pos="83000">
                  <a:srgbClr val="FE823C"/>
                </a:gs>
              </a:gsLst>
              <a:lin ang="0" scaled="1"/>
            </a:gradFill>
            <a:ln w="19050">
              <a:solidFill>
                <a:srgbClr val="FE823C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DB HelvethaicaMon X 75 Bd" panose="02000506090000020004" pitchFamily="2" charset="-34"/>
                <a:cs typeface="DB HelvethaicaMon X 75 Bd" panose="02000506090000020004" pitchFamily="2" charset="-34"/>
              </a:endParaRPr>
            </a:p>
          </p:txBody>
        </p:sp>
        <p:sp>
          <p:nvSpPr>
            <p:cNvPr id="9" name="แผนผังลำดับงาน: ตัวเชื่อมต่อ 39">
              <a:extLst>
                <a:ext uri="{FF2B5EF4-FFF2-40B4-BE49-F238E27FC236}">
                  <a16:creationId xmlns:a16="http://schemas.microsoft.com/office/drawing/2014/main" id="{F8BBCB49-D2DF-410F-5694-B3A956F9FF64}"/>
                </a:ext>
              </a:extLst>
            </p:cNvPr>
            <p:cNvSpPr/>
            <p:nvPr/>
          </p:nvSpPr>
          <p:spPr>
            <a:xfrm>
              <a:off x="2158266" y="452780"/>
              <a:ext cx="625112" cy="625112"/>
            </a:xfrm>
            <a:prstGeom prst="flowChartConnector">
              <a:avLst/>
            </a:prstGeom>
            <a:solidFill>
              <a:srgbClr val="FCF8E7"/>
            </a:solidFill>
            <a:ln>
              <a:solidFill>
                <a:srgbClr val="FB813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DB HelvethaicaMon X 75 Bd" panose="02000506090000020004" pitchFamily="2" charset="-34"/>
                <a:cs typeface="DB HelvethaicaMon X 75 Bd" panose="02000506090000020004" pitchFamily="2" charset="-34"/>
              </a:endParaRPr>
            </a:p>
          </p:txBody>
        </p:sp>
      </p:grpSp>
      <p:sp>
        <p:nvSpPr>
          <p:cNvPr id="10" name="กล่องข้อความ 44">
            <a:extLst>
              <a:ext uri="{FF2B5EF4-FFF2-40B4-BE49-F238E27FC236}">
                <a16:creationId xmlns:a16="http://schemas.microsoft.com/office/drawing/2014/main" id="{2B4452B3-1111-AF00-7CB3-5BE04436E513}"/>
              </a:ext>
            </a:extLst>
          </p:cNvPr>
          <p:cNvSpPr txBox="1"/>
          <p:nvPr/>
        </p:nvSpPr>
        <p:spPr>
          <a:xfrm>
            <a:off x="4419966" y="4793166"/>
            <a:ext cx="7013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dirty="0">
                <a:solidFill>
                  <a:schemeClr val="bg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การเข้าพบโครงการชลประทานในพื้นที่ </a:t>
            </a:r>
          </a:p>
        </p:txBody>
      </p:sp>
      <p:sp>
        <p:nvSpPr>
          <p:cNvPr id="11" name="กล่องข้อความ 43">
            <a:extLst>
              <a:ext uri="{FF2B5EF4-FFF2-40B4-BE49-F238E27FC236}">
                <a16:creationId xmlns:a16="http://schemas.microsoft.com/office/drawing/2014/main" id="{C41ED4CC-7343-AF54-56FC-39AE04A29342}"/>
              </a:ext>
            </a:extLst>
          </p:cNvPr>
          <p:cNvSpPr txBox="1"/>
          <p:nvPr/>
        </p:nvSpPr>
        <p:spPr>
          <a:xfrm>
            <a:off x="3312931" y="4615822"/>
            <a:ext cx="702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solidFill>
                  <a:schemeClr val="accent2">
                    <a:lumMod val="75000"/>
                  </a:schemeClr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1</a:t>
            </a:r>
            <a:endParaRPr lang="en-US" sz="5400" dirty="0">
              <a:solidFill>
                <a:schemeClr val="accent2">
                  <a:lumMod val="75000"/>
                </a:schemeClr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ACF8DAAC-330A-9BE8-DBAA-EBEA45487A91}"/>
              </a:ext>
            </a:extLst>
          </p:cNvPr>
          <p:cNvSpPr/>
          <p:nvPr/>
        </p:nvSpPr>
        <p:spPr>
          <a:xfrm>
            <a:off x="466105" y="5811428"/>
            <a:ext cx="3349882" cy="250847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624" t="-1954" b="-6671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13" name="Rectangle 36">
            <a:extLst>
              <a:ext uri="{FF2B5EF4-FFF2-40B4-BE49-F238E27FC236}">
                <a16:creationId xmlns:a16="http://schemas.microsoft.com/office/drawing/2014/main" id="{18BB11C8-8848-52D4-F350-F7CBB824997E}"/>
              </a:ext>
            </a:extLst>
          </p:cNvPr>
          <p:cNvSpPr/>
          <p:nvPr/>
        </p:nvSpPr>
        <p:spPr>
          <a:xfrm>
            <a:off x="3895020" y="5797371"/>
            <a:ext cx="3349882" cy="2508476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96" t="-10576" r="-20020" b="-13440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14" name="Rectangle 37">
            <a:extLst>
              <a:ext uri="{FF2B5EF4-FFF2-40B4-BE49-F238E27FC236}">
                <a16:creationId xmlns:a16="http://schemas.microsoft.com/office/drawing/2014/main" id="{CE6D27EC-26F5-7CED-2EEF-AE83B8741EB0}"/>
              </a:ext>
            </a:extLst>
          </p:cNvPr>
          <p:cNvSpPr/>
          <p:nvPr/>
        </p:nvSpPr>
        <p:spPr>
          <a:xfrm>
            <a:off x="7322615" y="5767741"/>
            <a:ext cx="3440995" cy="2508476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26" t="-4176" r="-5218" b="-5068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15" name="Rectangle 38">
            <a:extLst>
              <a:ext uri="{FF2B5EF4-FFF2-40B4-BE49-F238E27FC236}">
                <a16:creationId xmlns:a16="http://schemas.microsoft.com/office/drawing/2014/main" id="{294917DE-F10D-8DFE-6470-BE548DE362D0}"/>
              </a:ext>
            </a:extLst>
          </p:cNvPr>
          <p:cNvSpPr/>
          <p:nvPr/>
        </p:nvSpPr>
        <p:spPr>
          <a:xfrm>
            <a:off x="10854642" y="5758166"/>
            <a:ext cx="3304596" cy="2509631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876" r="-8938" b="938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grpSp>
        <p:nvGrpSpPr>
          <p:cNvPr id="16" name="กลุ่ม 41">
            <a:extLst>
              <a:ext uri="{FF2B5EF4-FFF2-40B4-BE49-F238E27FC236}">
                <a16:creationId xmlns:a16="http://schemas.microsoft.com/office/drawing/2014/main" id="{57623A04-413A-2CE8-15D7-EF2652467DFE}"/>
              </a:ext>
            </a:extLst>
          </p:cNvPr>
          <p:cNvGrpSpPr/>
          <p:nvPr/>
        </p:nvGrpSpPr>
        <p:grpSpPr>
          <a:xfrm>
            <a:off x="3111203" y="8568059"/>
            <a:ext cx="8540587" cy="1039065"/>
            <a:chOff x="2030211" y="316646"/>
            <a:chExt cx="7602725" cy="914400"/>
          </a:xfrm>
        </p:grpSpPr>
        <p:sp>
          <p:nvSpPr>
            <p:cNvPr id="17" name="แผนผังลำดับงาน: ตัวเชื่อมต่อ 3">
              <a:extLst>
                <a:ext uri="{FF2B5EF4-FFF2-40B4-BE49-F238E27FC236}">
                  <a16:creationId xmlns:a16="http://schemas.microsoft.com/office/drawing/2014/main" id="{30CD086D-789A-73C1-2BD6-71484DAEB776}"/>
                </a:ext>
              </a:extLst>
            </p:cNvPr>
            <p:cNvSpPr/>
            <p:nvPr/>
          </p:nvSpPr>
          <p:spPr>
            <a:xfrm>
              <a:off x="2030211" y="316646"/>
              <a:ext cx="914400" cy="914400"/>
            </a:xfrm>
            <a:prstGeom prst="flowChartConnector">
              <a:avLst/>
            </a:prstGeom>
            <a:noFill/>
            <a:ln w="76200">
              <a:gradFill flip="none" rotWithShape="1">
                <a:gsLst>
                  <a:gs pos="0">
                    <a:srgbClr val="FCCA7F"/>
                  </a:gs>
                  <a:gs pos="16000">
                    <a:srgbClr val="E1510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DB HelvethaicaMon X 75 Bd" panose="02000506090000020004" pitchFamily="2" charset="-34"/>
                <a:cs typeface="DB HelvethaicaMon X 75 Bd" panose="02000506090000020004" pitchFamily="2" charset="-34"/>
              </a:endParaRPr>
            </a:p>
          </p:txBody>
        </p:sp>
        <p:sp>
          <p:nvSpPr>
            <p:cNvPr id="18" name="สี่เหลี่ยมผืนผ้า: มุมมนด้านทแยง 14">
              <a:extLst>
                <a:ext uri="{FF2B5EF4-FFF2-40B4-BE49-F238E27FC236}">
                  <a16:creationId xmlns:a16="http://schemas.microsoft.com/office/drawing/2014/main" id="{3E0C4FAC-669B-53C6-1891-02773542D987}"/>
                </a:ext>
              </a:extLst>
            </p:cNvPr>
            <p:cNvSpPr/>
            <p:nvPr/>
          </p:nvSpPr>
          <p:spPr>
            <a:xfrm flipH="1">
              <a:off x="2875985" y="558858"/>
              <a:ext cx="6756951" cy="566110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8000">
                  <a:srgbClr val="FFC435"/>
                </a:gs>
                <a:gs pos="0">
                  <a:schemeClr val="bg1"/>
                </a:gs>
                <a:gs pos="51000">
                  <a:srgbClr val="E151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DB HelvethaicaMon X 75 Bd" panose="02000506090000020004" pitchFamily="2" charset="-34"/>
                <a:cs typeface="DB HelvethaicaMon X 75 Bd" panose="02000506090000020004" pitchFamily="2" charset="-34"/>
              </a:endParaRPr>
            </a:p>
          </p:txBody>
        </p:sp>
        <p:sp>
          <p:nvSpPr>
            <p:cNvPr id="19" name="แผนผังลำดับงาน: ตัวเชื่อมต่อ 28">
              <a:extLst>
                <a:ext uri="{FF2B5EF4-FFF2-40B4-BE49-F238E27FC236}">
                  <a16:creationId xmlns:a16="http://schemas.microsoft.com/office/drawing/2014/main" id="{71ADBF11-1BDE-FAE9-12AC-E5E0D63D1246}"/>
                </a:ext>
              </a:extLst>
            </p:cNvPr>
            <p:cNvSpPr/>
            <p:nvPr/>
          </p:nvSpPr>
          <p:spPr>
            <a:xfrm>
              <a:off x="2107951" y="408086"/>
              <a:ext cx="731520" cy="731520"/>
            </a:xfrm>
            <a:prstGeom prst="flowChartConnector">
              <a:avLst/>
            </a:prstGeom>
            <a:gradFill>
              <a:gsLst>
                <a:gs pos="0">
                  <a:srgbClr val="FCCA7F"/>
                </a:gs>
                <a:gs pos="83000">
                  <a:srgbClr val="FE823C"/>
                </a:gs>
              </a:gsLst>
              <a:lin ang="0" scaled="1"/>
            </a:gradFill>
            <a:ln w="19050">
              <a:solidFill>
                <a:srgbClr val="FE823C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DB HelvethaicaMon X 75 Bd" panose="02000506090000020004" pitchFamily="2" charset="-34"/>
                <a:cs typeface="DB HelvethaicaMon X 75 Bd" panose="02000506090000020004" pitchFamily="2" charset="-34"/>
              </a:endParaRPr>
            </a:p>
          </p:txBody>
        </p:sp>
        <p:sp>
          <p:nvSpPr>
            <p:cNvPr id="20" name="แผนผังลำดับงาน: ตัวเชื่อมต่อ 39">
              <a:extLst>
                <a:ext uri="{FF2B5EF4-FFF2-40B4-BE49-F238E27FC236}">
                  <a16:creationId xmlns:a16="http://schemas.microsoft.com/office/drawing/2014/main" id="{6DAE0320-ABCB-2DD9-2CFA-71FB92F6A996}"/>
                </a:ext>
              </a:extLst>
            </p:cNvPr>
            <p:cNvSpPr/>
            <p:nvPr/>
          </p:nvSpPr>
          <p:spPr>
            <a:xfrm>
              <a:off x="2158266" y="452780"/>
              <a:ext cx="625112" cy="625112"/>
            </a:xfrm>
            <a:prstGeom prst="flowChartConnector">
              <a:avLst/>
            </a:prstGeom>
            <a:solidFill>
              <a:srgbClr val="FCF8E7"/>
            </a:solidFill>
            <a:ln>
              <a:solidFill>
                <a:srgbClr val="FB813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DB HelvethaicaMon X 75 Bd" panose="02000506090000020004" pitchFamily="2" charset="-34"/>
                <a:cs typeface="DB HelvethaicaMon X 75 Bd" panose="02000506090000020004" pitchFamily="2" charset="-34"/>
              </a:endParaRPr>
            </a:p>
          </p:txBody>
        </p:sp>
      </p:grpSp>
      <p:sp>
        <p:nvSpPr>
          <p:cNvPr id="21" name="กล่องข้อความ 44">
            <a:extLst>
              <a:ext uri="{FF2B5EF4-FFF2-40B4-BE49-F238E27FC236}">
                <a16:creationId xmlns:a16="http://schemas.microsoft.com/office/drawing/2014/main" id="{04285021-EDE9-4909-DA0B-E34A3EEC0E6B}"/>
              </a:ext>
            </a:extLst>
          </p:cNvPr>
          <p:cNvSpPr txBox="1"/>
          <p:nvPr/>
        </p:nvSpPr>
        <p:spPr>
          <a:xfrm>
            <a:off x="4362091" y="8765235"/>
            <a:ext cx="7013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dirty="0">
                <a:solidFill>
                  <a:schemeClr val="bg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การลงสำรวจตรวจสอบสภาพปัญหา</a:t>
            </a:r>
          </a:p>
        </p:txBody>
      </p:sp>
      <p:sp>
        <p:nvSpPr>
          <p:cNvPr id="22" name="กล่องข้อความ 43">
            <a:extLst>
              <a:ext uri="{FF2B5EF4-FFF2-40B4-BE49-F238E27FC236}">
                <a16:creationId xmlns:a16="http://schemas.microsoft.com/office/drawing/2014/main" id="{F55C4C4A-CD60-99D3-D839-B258E1488A78}"/>
              </a:ext>
            </a:extLst>
          </p:cNvPr>
          <p:cNvSpPr txBox="1"/>
          <p:nvPr/>
        </p:nvSpPr>
        <p:spPr>
          <a:xfrm>
            <a:off x="3255056" y="8606941"/>
            <a:ext cx="702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>
                <a:solidFill>
                  <a:schemeClr val="accent2">
                    <a:lumMod val="75000"/>
                  </a:schemeClr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2</a:t>
            </a:r>
            <a:endParaRPr lang="en-US" sz="5400" dirty="0">
              <a:solidFill>
                <a:schemeClr val="accent2">
                  <a:lumMod val="75000"/>
                </a:schemeClr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23" name="Rectangle 39">
            <a:extLst>
              <a:ext uri="{FF2B5EF4-FFF2-40B4-BE49-F238E27FC236}">
                <a16:creationId xmlns:a16="http://schemas.microsoft.com/office/drawing/2014/main" id="{A402F761-1B2D-B4B3-E766-BF7C31437103}"/>
              </a:ext>
            </a:extLst>
          </p:cNvPr>
          <p:cNvSpPr/>
          <p:nvPr/>
        </p:nvSpPr>
        <p:spPr>
          <a:xfrm>
            <a:off x="449129" y="9884397"/>
            <a:ext cx="3392257" cy="2508478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8550" t="-34662" r="-35608" b="-21688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24" name="Rectangle 40">
            <a:extLst>
              <a:ext uri="{FF2B5EF4-FFF2-40B4-BE49-F238E27FC236}">
                <a16:creationId xmlns:a16="http://schemas.microsoft.com/office/drawing/2014/main" id="{C5EE7BFF-ED0B-5960-D997-D3DA7C67518E}"/>
              </a:ext>
            </a:extLst>
          </p:cNvPr>
          <p:cNvSpPr/>
          <p:nvPr/>
        </p:nvSpPr>
        <p:spPr>
          <a:xfrm>
            <a:off x="3904885" y="9884397"/>
            <a:ext cx="3392257" cy="2508478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436" t="-6773" r="-18155" b="-16723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25" name="Rectangle 41">
            <a:extLst>
              <a:ext uri="{FF2B5EF4-FFF2-40B4-BE49-F238E27FC236}">
                <a16:creationId xmlns:a16="http://schemas.microsoft.com/office/drawing/2014/main" id="{5DF0CC05-67EF-96FF-6E8F-896411EED8BF}"/>
              </a:ext>
            </a:extLst>
          </p:cNvPr>
          <p:cNvSpPr/>
          <p:nvPr/>
        </p:nvSpPr>
        <p:spPr>
          <a:xfrm>
            <a:off x="7396760" y="9884398"/>
            <a:ext cx="3347050" cy="2508476"/>
          </a:xfrm>
          <a:prstGeom prst="rect">
            <a:avLst/>
          </a:pr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r="-6555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26" name="Rectangle 42">
            <a:extLst>
              <a:ext uri="{FF2B5EF4-FFF2-40B4-BE49-F238E27FC236}">
                <a16:creationId xmlns:a16="http://schemas.microsoft.com/office/drawing/2014/main" id="{755309FC-EFD6-FF53-EF02-0AEFFF645E2B}"/>
              </a:ext>
            </a:extLst>
          </p:cNvPr>
          <p:cNvSpPr/>
          <p:nvPr/>
        </p:nvSpPr>
        <p:spPr>
          <a:xfrm>
            <a:off x="10807700" y="9884397"/>
            <a:ext cx="3304596" cy="2508476"/>
          </a:xfrm>
          <a:prstGeom prst="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321" r="-6279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grpSp>
        <p:nvGrpSpPr>
          <p:cNvPr id="27" name="กลุ่ม 41">
            <a:extLst>
              <a:ext uri="{FF2B5EF4-FFF2-40B4-BE49-F238E27FC236}">
                <a16:creationId xmlns:a16="http://schemas.microsoft.com/office/drawing/2014/main" id="{6AAE23D4-6AA9-3FAD-AD9D-467494D7CB92}"/>
              </a:ext>
            </a:extLst>
          </p:cNvPr>
          <p:cNvGrpSpPr/>
          <p:nvPr/>
        </p:nvGrpSpPr>
        <p:grpSpPr>
          <a:xfrm>
            <a:off x="1508062" y="12603371"/>
            <a:ext cx="12445660" cy="1095433"/>
            <a:chOff x="2152933" y="295185"/>
            <a:chExt cx="6711966" cy="964006"/>
          </a:xfrm>
        </p:grpSpPr>
        <p:sp>
          <p:nvSpPr>
            <p:cNvPr id="28" name="แผนผังลำดับงาน: ตัวเชื่อมต่อ 3">
              <a:extLst>
                <a:ext uri="{FF2B5EF4-FFF2-40B4-BE49-F238E27FC236}">
                  <a16:creationId xmlns:a16="http://schemas.microsoft.com/office/drawing/2014/main" id="{DC20A4C2-E372-33F9-7E24-DFAB94443321}"/>
                </a:ext>
              </a:extLst>
            </p:cNvPr>
            <p:cNvSpPr/>
            <p:nvPr/>
          </p:nvSpPr>
          <p:spPr>
            <a:xfrm>
              <a:off x="2152933" y="295185"/>
              <a:ext cx="614743" cy="964006"/>
            </a:xfrm>
            <a:prstGeom prst="flowChartConnector">
              <a:avLst/>
            </a:prstGeom>
            <a:noFill/>
            <a:ln w="76200">
              <a:gradFill flip="none" rotWithShape="1">
                <a:gsLst>
                  <a:gs pos="0">
                    <a:srgbClr val="FCCA7F"/>
                  </a:gs>
                  <a:gs pos="16000">
                    <a:srgbClr val="E15101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DB HelvethaicaMon X 75 Bd" panose="02000506090000020004" pitchFamily="2" charset="-34"/>
                <a:cs typeface="DB HelvethaicaMon X 75 Bd" panose="02000506090000020004" pitchFamily="2" charset="-34"/>
              </a:endParaRPr>
            </a:p>
          </p:txBody>
        </p:sp>
        <p:sp>
          <p:nvSpPr>
            <p:cNvPr id="29" name="สี่เหลี่ยมผืนผ้า: มุมมนด้านทแยง 14">
              <a:extLst>
                <a:ext uri="{FF2B5EF4-FFF2-40B4-BE49-F238E27FC236}">
                  <a16:creationId xmlns:a16="http://schemas.microsoft.com/office/drawing/2014/main" id="{933D1597-5263-2020-0FD3-FF8A45F38BF6}"/>
                </a:ext>
              </a:extLst>
            </p:cNvPr>
            <p:cNvSpPr/>
            <p:nvPr/>
          </p:nvSpPr>
          <p:spPr>
            <a:xfrm flipH="1">
              <a:off x="2724040" y="463616"/>
              <a:ext cx="6140859" cy="661352"/>
            </a:xfrm>
            <a:prstGeom prst="round2Diag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18000">
                  <a:srgbClr val="FFC435"/>
                </a:gs>
                <a:gs pos="0">
                  <a:schemeClr val="bg1"/>
                </a:gs>
                <a:gs pos="51000">
                  <a:srgbClr val="E1510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DB HelvethaicaMon X 75 Bd" panose="02000506090000020004" pitchFamily="2" charset="-34"/>
                <a:cs typeface="DB HelvethaicaMon X 75 Bd" panose="02000506090000020004" pitchFamily="2" charset="-34"/>
              </a:endParaRPr>
            </a:p>
          </p:txBody>
        </p:sp>
        <p:sp>
          <p:nvSpPr>
            <p:cNvPr id="30" name="แผนผังลำดับงาน: ตัวเชื่อมต่อ 28">
              <a:extLst>
                <a:ext uri="{FF2B5EF4-FFF2-40B4-BE49-F238E27FC236}">
                  <a16:creationId xmlns:a16="http://schemas.microsoft.com/office/drawing/2014/main" id="{49C13826-33A7-1A5F-BEA7-26BC62D36610}"/>
                </a:ext>
              </a:extLst>
            </p:cNvPr>
            <p:cNvSpPr/>
            <p:nvPr/>
          </p:nvSpPr>
          <p:spPr>
            <a:xfrm>
              <a:off x="2200194" y="356567"/>
              <a:ext cx="502904" cy="834447"/>
            </a:xfrm>
            <a:prstGeom prst="flowChartConnector">
              <a:avLst/>
            </a:prstGeom>
            <a:gradFill>
              <a:gsLst>
                <a:gs pos="0">
                  <a:srgbClr val="FCCA7F"/>
                </a:gs>
                <a:gs pos="83000">
                  <a:srgbClr val="FE823C"/>
                </a:gs>
              </a:gsLst>
              <a:lin ang="0" scaled="1"/>
            </a:gradFill>
            <a:ln w="19050">
              <a:solidFill>
                <a:srgbClr val="FE823C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DB HelvethaicaMon X 75 Bd" panose="02000506090000020004" pitchFamily="2" charset="-34"/>
                <a:cs typeface="DB HelvethaicaMon X 75 Bd" panose="02000506090000020004" pitchFamily="2" charset="-34"/>
              </a:endParaRPr>
            </a:p>
          </p:txBody>
        </p:sp>
        <p:sp>
          <p:nvSpPr>
            <p:cNvPr id="31" name="แผนผังลำดับงาน: ตัวเชื่อมต่อ 39">
              <a:extLst>
                <a:ext uri="{FF2B5EF4-FFF2-40B4-BE49-F238E27FC236}">
                  <a16:creationId xmlns:a16="http://schemas.microsoft.com/office/drawing/2014/main" id="{0C996872-EC1F-4E6D-EE13-93AE1D66E7E9}"/>
                </a:ext>
              </a:extLst>
            </p:cNvPr>
            <p:cNvSpPr/>
            <p:nvPr/>
          </p:nvSpPr>
          <p:spPr>
            <a:xfrm>
              <a:off x="2243120" y="436716"/>
              <a:ext cx="417051" cy="720484"/>
            </a:xfrm>
            <a:prstGeom prst="flowChartConnector">
              <a:avLst/>
            </a:prstGeom>
            <a:solidFill>
              <a:srgbClr val="FCF8E7"/>
            </a:solidFill>
            <a:ln>
              <a:solidFill>
                <a:srgbClr val="FB813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DB HelvethaicaMon X 75 Bd" panose="02000506090000020004" pitchFamily="2" charset="-34"/>
                <a:cs typeface="DB HelvethaicaMon X 75 Bd" panose="02000506090000020004" pitchFamily="2" charset="-34"/>
              </a:endParaRPr>
            </a:p>
          </p:txBody>
        </p:sp>
      </p:grpSp>
      <p:sp>
        <p:nvSpPr>
          <p:cNvPr id="32" name="กล่องข้อความ 44">
            <a:extLst>
              <a:ext uri="{FF2B5EF4-FFF2-40B4-BE49-F238E27FC236}">
                <a16:creationId xmlns:a16="http://schemas.microsoft.com/office/drawing/2014/main" id="{7916A725-75B3-844C-276D-30B0995E33E6}"/>
              </a:ext>
            </a:extLst>
          </p:cNvPr>
          <p:cNvSpPr txBox="1"/>
          <p:nvPr/>
        </p:nvSpPr>
        <p:spPr>
          <a:xfrm>
            <a:off x="2972120" y="12793978"/>
            <a:ext cx="11502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dirty="0">
                <a:solidFill>
                  <a:schemeClr val="bg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การเข้าพบหัวหน้าส่วนราชการในพื้นที่ เพื่อแนะนำโครงการโครงการ</a:t>
            </a:r>
          </a:p>
        </p:txBody>
      </p:sp>
      <p:sp>
        <p:nvSpPr>
          <p:cNvPr id="33" name="กล่องข้อความ 43">
            <a:extLst>
              <a:ext uri="{FF2B5EF4-FFF2-40B4-BE49-F238E27FC236}">
                <a16:creationId xmlns:a16="http://schemas.microsoft.com/office/drawing/2014/main" id="{45C0C230-B969-136A-CD2D-9F5907CA7BDF}"/>
              </a:ext>
            </a:extLst>
          </p:cNvPr>
          <p:cNvSpPr txBox="1"/>
          <p:nvPr/>
        </p:nvSpPr>
        <p:spPr>
          <a:xfrm>
            <a:off x="1686438" y="12683601"/>
            <a:ext cx="702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dirty="0">
                <a:solidFill>
                  <a:schemeClr val="accent2">
                    <a:lumMod val="75000"/>
                  </a:schemeClr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3</a:t>
            </a:r>
            <a:endParaRPr lang="en-US" sz="6000" dirty="0">
              <a:solidFill>
                <a:schemeClr val="accent2">
                  <a:lumMod val="75000"/>
                </a:schemeClr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pic>
        <p:nvPicPr>
          <p:cNvPr id="44" name="Picture 58">
            <a:extLst>
              <a:ext uri="{FF2B5EF4-FFF2-40B4-BE49-F238E27FC236}">
                <a16:creationId xmlns:a16="http://schemas.microsoft.com/office/drawing/2014/main" id="{58591A3B-14BC-A10F-B62D-F96D4CC1D9D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10290" r="14172" b="11274"/>
          <a:stretch/>
        </p:blipFill>
        <p:spPr>
          <a:xfrm>
            <a:off x="466105" y="13945040"/>
            <a:ext cx="3590793" cy="2525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7">
            <a:extLst>
              <a:ext uri="{FF2B5EF4-FFF2-40B4-BE49-F238E27FC236}">
                <a16:creationId xmlns:a16="http://schemas.microsoft.com/office/drawing/2014/main" id="{26F8E77C-4543-845E-DA76-4BB003F8B23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9" t="8351" r="2464" b="3013"/>
          <a:stretch/>
        </p:blipFill>
        <p:spPr>
          <a:xfrm>
            <a:off x="4123741" y="13957740"/>
            <a:ext cx="3273019" cy="2540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57">
            <a:extLst>
              <a:ext uri="{FF2B5EF4-FFF2-40B4-BE49-F238E27FC236}">
                <a16:creationId xmlns:a16="http://schemas.microsoft.com/office/drawing/2014/main" id="{2CA36060-AF52-968E-6A76-DCC4598402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123" y="13957740"/>
            <a:ext cx="3322949" cy="2512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9">
            <a:extLst>
              <a:ext uri="{FF2B5EF4-FFF2-40B4-BE49-F238E27FC236}">
                <a16:creationId xmlns:a16="http://schemas.microsoft.com/office/drawing/2014/main" id="{1CB1D922-BD39-82D7-7AC8-B0B013B00E9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2672" y="13955926"/>
            <a:ext cx="3149623" cy="2540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Rectangle: Rounded Corners 1168">
            <a:extLst>
              <a:ext uri="{FF2B5EF4-FFF2-40B4-BE49-F238E27FC236}">
                <a16:creationId xmlns:a16="http://schemas.microsoft.com/office/drawing/2014/main" id="{ACD083D5-36D2-C2A9-AD8F-454D3A2E655D}"/>
              </a:ext>
            </a:extLst>
          </p:cNvPr>
          <p:cNvSpPr/>
          <p:nvPr/>
        </p:nvSpPr>
        <p:spPr>
          <a:xfrm>
            <a:off x="476716" y="16686534"/>
            <a:ext cx="6928578" cy="687349"/>
          </a:xfrm>
          <a:prstGeom prst="roundRect">
            <a:avLst>
              <a:gd name="adj" fmla="val 5002"/>
            </a:avLst>
          </a:prstGeom>
          <a:solidFill>
            <a:srgbClr val="00B0F0"/>
          </a:solidFill>
          <a:ln w="1905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9" dirty="0">
              <a:latin typeface="DB HelvethaicaMon X Bd" panose="02000506090000020004" charset="-34"/>
              <a:cs typeface="DB HelvethaicaMon X Bd" panose="02000506090000020004" charset="-34"/>
            </a:endParaRP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C980F6DB-A6DC-9C00-FF59-79AF445D4C89}"/>
              </a:ext>
            </a:extLst>
          </p:cNvPr>
          <p:cNvSpPr txBox="1"/>
          <p:nvPr/>
        </p:nvSpPr>
        <p:spPr>
          <a:xfrm>
            <a:off x="466105" y="16755203"/>
            <a:ext cx="69391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เข้าพบรองผู้ว่าราชการจังหวัดสมุทรสาคร</a:t>
            </a:r>
          </a:p>
        </p:txBody>
      </p:sp>
      <p:sp>
        <p:nvSpPr>
          <p:cNvPr id="51" name="Rectangle: Rounded Corners 1168">
            <a:extLst>
              <a:ext uri="{FF2B5EF4-FFF2-40B4-BE49-F238E27FC236}">
                <a16:creationId xmlns:a16="http://schemas.microsoft.com/office/drawing/2014/main" id="{70872FA1-BD93-9F84-A2B7-3D93769786A4}"/>
              </a:ext>
            </a:extLst>
          </p:cNvPr>
          <p:cNvSpPr/>
          <p:nvPr/>
        </p:nvSpPr>
        <p:spPr>
          <a:xfrm>
            <a:off x="7586123" y="16686402"/>
            <a:ext cx="6526172" cy="687349"/>
          </a:xfrm>
          <a:prstGeom prst="roundRect">
            <a:avLst>
              <a:gd name="adj" fmla="val 5002"/>
            </a:avLst>
          </a:prstGeom>
          <a:solidFill>
            <a:srgbClr val="00B0F0"/>
          </a:solidFill>
          <a:ln w="1905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9" dirty="0">
              <a:latin typeface="DB HelvethaicaMon X Bd" panose="02000506090000020004" charset="-34"/>
              <a:cs typeface="DB HelvethaicaMon X Bd" panose="02000506090000020004" charset="-34"/>
            </a:endParaRPr>
          </a:p>
        </p:txBody>
      </p: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B726199C-BA38-A407-B359-3086E974ECED}"/>
              </a:ext>
            </a:extLst>
          </p:cNvPr>
          <p:cNvSpPr txBox="1"/>
          <p:nvPr/>
        </p:nvSpPr>
        <p:spPr>
          <a:xfrm>
            <a:off x="7586123" y="16746427"/>
            <a:ext cx="65261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เข้าพบผู้ว่าราชการจังหวัดนครปฐม</a:t>
            </a:r>
          </a:p>
        </p:txBody>
      </p:sp>
      <p:pic>
        <p:nvPicPr>
          <p:cNvPr id="53" name="Picture 59">
            <a:extLst>
              <a:ext uri="{FF2B5EF4-FFF2-40B4-BE49-F238E27FC236}">
                <a16:creationId xmlns:a16="http://schemas.microsoft.com/office/drawing/2014/main" id="{685756F1-CB9C-5C7E-5662-4F92F442FD8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2"/>
          <a:stretch/>
        </p:blipFill>
        <p:spPr>
          <a:xfrm>
            <a:off x="449129" y="17508403"/>
            <a:ext cx="3392257" cy="2634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48">
            <a:extLst>
              <a:ext uri="{FF2B5EF4-FFF2-40B4-BE49-F238E27FC236}">
                <a16:creationId xmlns:a16="http://schemas.microsoft.com/office/drawing/2014/main" id="{35DD2830-80B6-912F-616A-E19597B589A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2" b="12381"/>
          <a:stretch/>
        </p:blipFill>
        <p:spPr>
          <a:xfrm>
            <a:off x="3893393" y="17508403"/>
            <a:ext cx="3503367" cy="26347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Rectangle: Rounded Corners 1168">
            <a:extLst>
              <a:ext uri="{FF2B5EF4-FFF2-40B4-BE49-F238E27FC236}">
                <a16:creationId xmlns:a16="http://schemas.microsoft.com/office/drawing/2014/main" id="{7540646F-C953-9062-DD8C-F5372E378B1D}"/>
              </a:ext>
            </a:extLst>
          </p:cNvPr>
          <p:cNvSpPr/>
          <p:nvPr/>
        </p:nvSpPr>
        <p:spPr>
          <a:xfrm>
            <a:off x="429104" y="20333566"/>
            <a:ext cx="6967656" cy="687349"/>
          </a:xfrm>
          <a:prstGeom prst="roundRect">
            <a:avLst>
              <a:gd name="adj" fmla="val 5002"/>
            </a:avLst>
          </a:prstGeom>
          <a:solidFill>
            <a:srgbClr val="00B0F0"/>
          </a:solidFill>
          <a:ln w="1905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9" dirty="0">
              <a:latin typeface="DB HelvethaicaMon X Bd" panose="02000506090000020004" charset="-34"/>
              <a:cs typeface="DB HelvethaicaMon X Bd" panose="02000506090000020004" charset="-34"/>
            </a:endParaRPr>
          </a:p>
        </p:txBody>
      </p:sp>
      <p:sp>
        <p:nvSpPr>
          <p:cNvPr id="60" name="Rectangle: Rounded Corners 1168">
            <a:extLst>
              <a:ext uri="{FF2B5EF4-FFF2-40B4-BE49-F238E27FC236}">
                <a16:creationId xmlns:a16="http://schemas.microsoft.com/office/drawing/2014/main" id="{FA022F08-099F-FA95-62D7-DE8C93C4344C}"/>
              </a:ext>
            </a:extLst>
          </p:cNvPr>
          <p:cNvSpPr/>
          <p:nvPr/>
        </p:nvSpPr>
        <p:spPr>
          <a:xfrm>
            <a:off x="7516198" y="20344644"/>
            <a:ext cx="6596097" cy="687349"/>
          </a:xfrm>
          <a:prstGeom prst="roundRect">
            <a:avLst>
              <a:gd name="adj" fmla="val 5002"/>
            </a:avLst>
          </a:prstGeom>
          <a:solidFill>
            <a:srgbClr val="00B0F0"/>
          </a:solidFill>
          <a:ln w="1905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9" dirty="0">
              <a:latin typeface="DB HelvethaicaMon X Bd" panose="02000506090000020004" charset="-34"/>
              <a:cs typeface="DB HelvethaicaMon X Bd" panose="02000506090000020004" charset="-34"/>
            </a:endParaRPr>
          </a:p>
        </p:txBody>
      </p:sp>
      <p:sp>
        <p:nvSpPr>
          <p:cNvPr id="61" name="กล่องข้อความ 60">
            <a:extLst>
              <a:ext uri="{FF2B5EF4-FFF2-40B4-BE49-F238E27FC236}">
                <a16:creationId xmlns:a16="http://schemas.microsoft.com/office/drawing/2014/main" id="{6168FBD1-4849-B745-FD82-9BBB3DF79FE1}"/>
              </a:ext>
            </a:extLst>
          </p:cNvPr>
          <p:cNvSpPr txBox="1"/>
          <p:nvPr/>
        </p:nvSpPr>
        <p:spPr>
          <a:xfrm>
            <a:off x="7516199" y="20395500"/>
            <a:ext cx="66430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เข้าพบรองผู้ว่าราชการจังหวัดชัยนาท</a:t>
            </a:r>
          </a:p>
        </p:txBody>
      </p:sp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BDA8C4E4-3E28-329A-C461-A1C9DB1A8A6D}"/>
              </a:ext>
            </a:extLst>
          </p:cNvPr>
          <p:cNvSpPr txBox="1"/>
          <p:nvPr/>
        </p:nvSpPr>
        <p:spPr>
          <a:xfrm>
            <a:off x="421057" y="20395444"/>
            <a:ext cx="69676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เข้าพบรองผู้ว่าราชการจังหวัดชัยนาท</a:t>
            </a:r>
          </a:p>
        </p:txBody>
      </p:sp>
      <p:sp>
        <p:nvSpPr>
          <p:cNvPr id="74" name="Rectangle: Rounded Corners 55">
            <a:extLst>
              <a:ext uri="{FF2B5EF4-FFF2-40B4-BE49-F238E27FC236}">
                <a16:creationId xmlns:a16="http://schemas.microsoft.com/office/drawing/2014/main" id="{7F263985-D663-840D-315D-D7FBB48962F9}"/>
              </a:ext>
            </a:extLst>
          </p:cNvPr>
          <p:cNvSpPr/>
          <p:nvPr/>
        </p:nvSpPr>
        <p:spPr>
          <a:xfrm>
            <a:off x="1130548" y="21333888"/>
            <a:ext cx="4249011" cy="80311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>
                  <a:lumMod val="7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Chulabhorn Likit Text Medium" panose="00000600000000000000" pitchFamily="50" charset="-34"/>
              <a:buChar char="๏"/>
            </a:pPr>
            <a:r>
              <a:rPr lang="en-US" sz="5000" b="1" dirty="0">
                <a:solidFill>
                  <a:schemeClr val="bg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  </a:t>
            </a:r>
            <a:r>
              <a:rPr lang="th-TH" sz="5400" b="1" dirty="0">
                <a:ln w="38100">
                  <a:noFill/>
                </a:ln>
                <a:solidFill>
                  <a:schemeClr val="bg1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ติดต่อสอบถาม</a:t>
            </a:r>
            <a:endParaRPr lang="th-TH" sz="5000" b="1" dirty="0">
              <a:ln w="38100">
                <a:noFill/>
              </a:ln>
              <a:solidFill>
                <a:schemeClr val="bg1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</p:txBody>
      </p:sp>
      <p:sp>
        <p:nvSpPr>
          <p:cNvPr id="75" name="TextBox 19">
            <a:extLst>
              <a:ext uri="{FF2B5EF4-FFF2-40B4-BE49-F238E27FC236}">
                <a16:creationId xmlns:a16="http://schemas.microsoft.com/office/drawing/2014/main" id="{743B8A49-2C90-A382-DF67-23B8F34E42E2}"/>
              </a:ext>
            </a:extLst>
          </p:cNvPr>
          <p:cNvSpPr txBox="1"/>
          <p:nvPr/>
        </p:nvSpPr>
        <p:spPr>
          <a:xfrm>
            <a:off x="3044508" y="22441657"/>
            <a:ext cx="88027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สำนักออกแบบวิศวกรรมและสถาปัตยกรรม</a:t>
            </a:r>
            <a:r>
              <a:rPr lang="en-US" sz="3600" b="1" dirty="0">
                <a:solidFill>
                  <a:srgbClr val="FF000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 </a:t>
            </a:r>
            <a:r>
              <a:rPr lang="th-TH" sz="3600" b="1" dirty="0">
                <a:solidFill>
                  <a:srgbClr val="FF000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กรมชลประทาน</a:t>
            </a:r>
          </a:p>
          <a:p>
            <a:r>
              <a:rPr lang="th-TH" sz="3600" b="1" dirty="0">
                <a:solidFill>
                  <a:srgbClr val="006499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เลขที่ 811 ชั้น 6 อาคารที่ทำการฝ่ายวิชาการ ถนนสามเสน </a:t>
            </a:r>
          </a:p>
          <a:p>
            <a:r>
              <a:rPr lang="th-TH" sz="3600" b="1" dirty="0">
                <a:solidFill>
                  <a:srgbClr val="006499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แขวงถนนนครไชยศรี เขตดุสิต กรุงเทพฯ 10300</a:t>
            </a:r>
          </a:p>
          <a:p>
            <a:r>
              <a:rPr lang="en-US" sz="3600" b="1" dirty="0">
                <a:solidFill>
                  <a:srgbClr val="006499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Email : design.rid2021@gmail.com</a:t>
            </a:r>
          </a:p>
        </p:txBody>
      </p:sp>
      <p:pic>
        <p:nvPicPr>
          <p:cNvPr id="76" name="Picture 20">
            <a:extLst>
              <a:ext uri="{FF2B5EF4-FFF2-40B4-BE49-F238E27FC236}">
                <a16:creationId xmlns:a16="http://schemas.microsoft.com/office/drawing/2014/main" id="{10BB556C-8E44-01F9-7E8D-0F619679CB7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34" y="22315005"/>
            <a:ext cx="2347971" cy="234797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77" name="รูปภาพ 2">
            <a:extLst>
              <a:ext uri="{FF2B5EF4-FFF2-40B4-BE49-F238E27FC236}">
                <a16:creationId xmlns:a16="http://schemas.microsoft.com/office/drawing/2014/main" id="{5385D137-71A6-5F77-A797-114D5BFCD2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77" y="24963238"/>
            <a:ext cx="2029059" cy="2347971"/>
          </a:xfrm>
          <a:prstGeom prst="rect">
            <a:avLst/>
          </a:prstGeom>
        </p:spPr>
      </p:pic>
      <p:sp>
        <p:nvSpPr>
          <p:cNvPr id="79" name="TextBox 38">
            <a:extLst>
              <a:ext uri="{FF2B5EF4-FFF2-40B4-BE49-F238E27FC236}">
                <a16:creationId xmlns:a16="http://schemas.microsoft.com/office/drawing/2014/main" id="{5DA9393B-0FB2-FDEF-4488-413984DE9CE0}"/>
              </a:ext>
            </a:extLst>
          </p:cNvPr>
          <p:cNvSpPr txBox="1"/>
          <p:nvPr/>
        </p:nvSpPr>
        <p:spPr>
          <a:xfrm>
            <a:off x="2983030" y="25223227"/>
            <a:ext cx="6266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FF000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บริษัท สยาม-</a:t>
            </a:r>
            <a:r>
              <a:rPr lang="th-TH" sz="3600" b="1" dirty="0" err="1">
                <a:solidFill>
                  <a:srgbClr val="FF000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เทค</a:t>
            </a:r>
            <a:r>
              <a:rPr lang="th-TH" sz="3600" b="1" dirty="0">
                <a:solidFill>
                  <a:srgbClr val="FF000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กรุ๊ป จำกัด</a:t>
            </a:r>
          </a:p>
          <a:p>
            <a:r>
              <a:rPr lang="th-TH" sz="3600" b="1" dirty="0">
                <a:solidFill>
                  <a:srgbClr val="006499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เลขที่ 20 ซอยลาดปลาเค้า 36 แขวงจระเข้บัว </a:t>
            </a:r>
            <a:endParaRPr lang="en-US" sz="3600" b="1" dirty="0">
              <a:solidFill>
                <a:srgbClr val="006499"/>
              </a:solidFill>
              <a:latin typeface="DB HelvethaicaMon X 77 BdCond" panose="02000506090000020004" pitchFamily="2" charset="-34"/>
              <a:cs typeface="DB HelvethaicaMon X 77 BdCond" panose="02000506090000020004" pitchFamily="2" charset="-34"/>
            </a:endParaRPr>
          </a:p>
          <a:p>
            <a:r>
              <a:rPr lang="th-TH" sz="3600" b="1" dirty="0">
                <a:solidFill>
                  <a:srgbClr val="006499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เขตลาดพร้าว กรุงเทพฯ</a:t>
            </a:r>
            <a:r>
              <a:rPr lang="en-US" sz="3600" b="1" dirty="0">
                <a:solidFill>
                  <a:srgbClr val="006499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 10230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CDF8735-D725-425E-88F8-38601DDEF5C4}"/>
              </a:ext>
            </a:extLst>
          </p:cNvPr>
          <p:cNvGrpSpPr/>
          <p:nvPr/>
        </p:nvGrpSpPr>
        <p:grpSpPr>
          <a:xfrm>
            <a:off x="10489406" y="26701527"/>
            <a:ext cx="3546567" cy="4183889"/>
            <a:chOff x="9856007" y="23733712"/>
            <a:chExt cx="3938916" cy="4646744"/>
          </a:xfrm>
        </p:grpSpPr>
        <p:sp>
          <p:nvSpPr>
            <p:cNvPr id="84" name="Rectangle: Folded Corner 4">
              <a:extLst>
                <a:ext uri="{FF2B5EF4-FFF2-40B4-BE49-F238E27FC236}">
                  <a16:creationId xmlns:a16="http://schemas.microsoft.com/office/drawing/2014/main" id="{824A711C-55B5-4473-C518-A6D9D489646D}"/>
                </a:ext>
              </a:extLst>
            </p:cNvPr>
            <p:cNvSpPr/>
            <p:nvPr/>
          </p:nvSpPr>
          <p:spPr>
            <a:xfrm>
              <a:off x="9856007" y="23733712"/>
              <a:ext cx="3938916" cy="4646744"/>
            </a:xfrm>
            <a:prstGeom prst="foldedCorner">
              <a:avLst>
                <a:gd name="adj" fmla="val 22158"/>
              </a:avLst>
            </a:prstGeom>
            <a:solidFill>
              <a:schemeClr val="accent5"/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DB HelvethaicaMon X 77 BdCond" panose="02000506090000020004" pitchFamily="2" charset="-34"/>
                <a:cs typeface="DB HelvethaicaMon X 77 BdCond" panose="02000506090000020004" pitchFamily="2" charset="-34"/>
              </a:endParaRPr>
            </a:p>
          </p:txBody>
        </p:sp>
        <p:sp>
          <p:nvSpPr>
            <p:cNvPr id="85" name="TextBox 25">
              <a:extLst>
                <a:ext uri="{FF2B5EF4-FFF2-40B4-BE49-F238E27FC236}">
                  <a16:creationId xmlns:a16="http://schemas.microsoft.com/office/drawing/2014/main" id="{0B9A808B-746B-5C6F-8325-2477D1A8AC36}"/>
                </a:ext>
              </a:extLst>
            </p:cNvPr>
            <p:cNvSpPr txBox="1"/>
            <p:nvPr/>
          </p:nvSpPr>
          <p:spPr>
            <a:xfrm>
              <a:off x="9879814" y="27512575"/>
              <a:ext cx="3160892" cy="854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QR</a:t>
              </a:r>
              <a:r>
                <a:rPr lang="th-TH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</a:t>
              </a:r>
              <a:r>
                <a:rPr 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CODE </a:t>
              </a:r>
              <a:r>
                <a:rPr lang="th-TH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เว็บไซต์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Mon X 77 BdCond" panose="02000506090000020004" pitchFamily="2" charset="-34"/>
                <a:cs typeface="DB HelvethaicaMon X 77 BdCond" panose="02000506090000020004" pitchFamily="2" charset="-34"/>
              </a:endParaRPr>
            </a:p>
          </p:txBody>
        </p:sp>
        <p:pic>
          <p:nvPicPr>
            <p:cNvPr id="86" name="รูปภาพ 85">
              <a:extLst>
                <a:ext uri="{FF2B5EF4-FFF2-40B4-BE49-F238E27FC236}">
                  <a16:creationId xmlns:a16="http://schemas.microsoft.com/office/drawing/2014/main" id="{67C101B7-6BA3-94C2-7393-A915D4EE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5473" y="23992400"/>
              <a:ext cx="3550459" cy="3433109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F963C3D-866B-4E53-A66D-4D8F339C2EC9}"/>
              </a:ext>
            </a:extLst>
          </p:cNvPr>
          <p:cNvGrpSpPr/>
          <p:nvPr/>
        </p:nvGrpSpPr>
        <p:grpSpPr>
          <a:xfrm>
            <a:off x="931712" y="27470196"/>
            <a:ext cx="5709857" cy="4081394"/>
            <a:chOff x="4107149" y="27434765"/>
            <a:chExt cx="5709857" cy="4081394"/>
          </a:xfrm>
        </p:grpSpPr>
        <p:sp>
          <p:nvSpPr>
            <p:cNvPr id="87" name="TextBox 36">
              <a:extLst>
                <a:ext uri="{FF2B5EF4-FFF2-40B4-BE49-F238E27FC236}">
                  <a16:creationId xmlns:a16="http://schemas.microsoft.com/office/drawing/2014/main" id="{F788C35C-A110-31F5-2098-1ECA02B33C02}"/>
                </a:ext>
              </a:extLst>
            </p:cNvPr>
            <p:cNvSpPr txBox="1"/>
            <p:nvPr/>
          </p:nvSpPr>
          <p:spPr>
            <a:xfrm>
              <a:off x="4136151" y="27434765"/>
              <a:ext cx="568085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th-TH" sz="3600" b="1" dirty="0">
                  <a:solidFill>
                    <a:srgbClr val="C00000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ด้านวิศวกรรม : นายวิศรุต ศรีวิบูลย์	</a:t>
              </a:r>
            </a:p>
            <a:p>
              <a:r>
                <a:rPr lang="en-US" sz="3600" b="1" dirty="0">
                  <a:solidFill>
                    <a:srgbClr val="C00000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      </a:t>
              </a:r>
              <a:r>
                <a:rPr lang="th-TH" sz="3600" b="1" dirty="0">
                  <a:solidFill>
                    <a:srgbClr val="002060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มือถือ : 06</a:t>
              </a:r>
              <a:r>
                <a:rPr lang="en-US" sz="3600" b="1" dirty="0">
                  <a:solidFill>
                    <a:srgbClr val="002060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</a:t>
              </a:r>
              <a:r>
                <a:rPr lang="th-TH" sz="3600" b="1" dirty="0">
                  <a:solidFill>
                    <a:srgbClr val="002060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6152</a:t>
              </a:r>
              <a:r>
                <a:rPr lang="en-US" sz="3600" b="1" dirty="0">
                  <a:solidFill>
                    <a:srgbClr val="002060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</a:t>
              </a:r>
              <a:r>
                <a:rPr lang="th-TH" sz="3600" b="1" dirty="0">
                  <a:solidFill>
                    <a:srgbClr val="002060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8265</a:t>
              </a:r>
            </a:p>
            <a:p>
              <a:r>
                <a:rPr lang="en-US" sz="3600" b="1" dirty="0">
                  <a:solidFill>
                    <a:srgbClr val="002060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      Email : tle007race@gmail.com</a:t>
              </a:r>
            </a:p>
          </p:txBody>
        </p:sp>
        <p:sp>
          <p:nvSpPr>
            <p:cNvPr id="89" name="TextBox 36">
              <a:extLst>
                <a:ext uri="{FF2B5EF4-FFF2-40B4-BE49-F238E27FC236}">
                  <a16:creationId xmlns:a16="http://schemas.microsoft.com/office/drawing/2014/main" id="{50D93CA0-8DD5-B295-8B44-2A98D7E3F45C}"/>
                </a:ext>
              </a:extLst>
            </p:cNvPr>
            <p:cNvSpPr txBox="1"/>
            <p:nvPr/>
          </p:nvSpPr>
          <p:spPr>
            <a:xfrm>
              <a:off x="4107149" y="28653837"/>
              <a:ext cx="5680855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600" b="1" dirty="0">
                <a:solidFill>
                  <a:srgbClr val="C0000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th-TH" sz="3600" b="1" dirty="0">
                  <a:solidFill>
                    <a:srgbClr val="C00000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ด้านการมีส่วนร่วม : น.ส.จงกลณี เสนาะศัพท์ </a:t>
              </a:r>
            </a:p>
            <a:p>
              <a:r>
                <a:rPr lang="en-US" sz="3600" b="1" dirty="0">
                  <a:solidFill>
                    <a:srgbClr val="002060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      </a:t>
              </a:r>
              <a:r>
                <a:rPr lang="th-TH" sz="3600" b="1" dirty="0">
                  <a:solidFill>
                    <a:srgbClr val="002060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โทร.</a:t>
              </a:r>
              <a:r>
                <a:rPr lang="en-US" sz="3600" b="1" dirty="0">
                  <a:solidFill>
                    <a:srgbClr val="002060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</a:t>
              </a:r>
              <a:r>
                <a:rPr lang="th-TH" sz="3600" b="1" dirty="0">
                  <a:solidFill>
                    <a:srgbClr val="002060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โทรสาร : 0 2001 0697 </a:t>
              </a:r>
              <a:endParaRPr lang="en-US" sz="3600" b="1" dirty="0">
                <a:solidFill>
                  <a:srgbClr val="00206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endParaRPr>
            </a:p>
            <a:p>
              <a:r>
                <a:rPr lang="en-US" sz="3600" b="1" dirty="0">
                  <a:solidFill>
                    <a:srgbClr val="002060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      </a:t>
              </a:r>
              <a:r>
                <a:rPr lang="th-TH" sz="3600" b="1" dirty="0">
                  <a:solidFill>
                    <a:srgbClr val="002060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มือถือ : 09 3449 0491 </a:t>
              </a:r>
            </a:p>
            <a:p>
              <a:r>
                <a:rPr lang="en-US" sz="3600" b="1" dirty="0">
                  <a:solidFill>
                    <a:srgbClr val="002060"/>
                  </a:solidFill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       Email : aungdplus@gmail.com </a:t>
              </a:r>
            </a:p>
          </p:txBody>
        </p:sp>
      </p:grpSp>
      <p:cxnSp>
        <p:nvCxnSpPr>
          <p:cNvPr id="90" name="Straight Connector 61">
            <a:extLst>
              <a:ext uri="{FF2B5EF4-FFF2-40B4-BE49-F238E27FC236}">
                <a16:creationId xmlns:a16="http://schemas.microsoft.com/office/drawing/2014/main" id="{6AE3F519-3D4C-4EF4-3AA7-2176FA599E13}"/>
              </a:ext>
            </a:extLst>
          </p:cNvPr>
          <p:cNvCxnSpPr>
            <a:cxnSpLocks/>
          </p:cNvCxnSpPr>
          <p:nvPr/>
        </p:nvCxnSpPr>
        <p:spPr>
          <a:xfrm>
            <a:off x="5530570" y="21734138"/>
            <a:ext cx="9099830" cy="0"/>
          </a:xfrm>
          <a:prstGeom prst="line">
            <a:avLst/>
          </a:prstGeom>
          <a:ln w="57150" cap="rnd">
            <a:solidFill>
              <a:schemeClr val="accent6">
                <a:lumMod val="75000"/>
              </a:schemeClr>
            </a:solidFill>
            <a:prstDash val="solid"/>
            <a:rou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1" name="Picture 90">
            <a:extLst>
              <a:ext uri="{FF2B5EF4-FFF2-40B4-BE49-F238E27FC236}">
                <a16:creationId xmlns:a16="http://schemas.microsoft.com/office/drawing/2014/main" id="{EDAC698D-C54B-4985-824B-A719ECF4834B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" r="2241"/>
          <a:stretch/>
        </p:blipFill>
        <p:spPr>
          <a:xfrm>
            <a:off x="10960970" y="17519780"/>
            <a:ext cx="3151325" cy="2623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FD0F19AF-EDB2-4283-B14E-51EA357434F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" r="911"/>
          <a:stretch/>
        </p:blipFill>
        <p:spPr>
          <a:xfrm>
            <a:off x="7606912" y="17503814"/>
            <a:ext cx="3302159" cy="26393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E1938E1A-F35F-4684-A6F9-34B0EA5323F8}"/>
              </a:ext>
            </a:extLst>
          </p:cNvPr>
          <p:cNvGrpSpPr/>
          <p:nvPr/>
        </p:nvGrpSpPr>
        <p:grpSpPr>
          <a:xfrm>
            <a:off x="10489406" y="22210365"/>
            <a:ext cx="3579930" cy="4220882"/>
            <a:chOff x="10143803" y="21497944"/>
            <a:chExt cx="3938916" cy="4646744"/>
          </a:xfrm>
        </p:grpSpPr>
        <p:sp>
          <p:nvSpPr>
            <p:cNvPr id="105" name="Rectangle: Folded Corner 4">
              <a:extLst>
                <a:ext uri="{FF2B5EF4-FFF2-40B4-BE49-F238E27FC236}">
                  <a16:creationId xmlns:a16="http://schemas.microsoft.com/office/drawing/2014/main" id="{B5F4FE54-F297-4B03-8CB6-82EDF6641A81}"/>
                </a:ext>
              </a:extLst>
            </p:cNvPr>
            <p:cNvSpPr/>
            <p:nvPr/>
          </p:nvSpPr>
          <p:spPr>
            <a:xfrm>
              <a:off x="10143803" y="21497944"/>
              <a:ext cx="3938916" cy="4646744"/>
            </a:xfrm>
            <a:prstGeom prst="foldedCorner">
              <a:avLst>
                <a:gd name="adj" fmla="val 22158"/>
              </a:avLst>
            </a:prstGeom>
            <a:solidFill>
              <a:schemeClr val="accent5"/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DB HelvethaicaMon X 77 BdCond" panose="02000506090000020004" pitchFamily="2" charset="-34"/>
                <a:cs typeface="DB HelvethaicaMon X 77 BdCond" panose="02000506090000020004" pitchFamily="2" charset="-34"/>
              </a:endParaRPr>
            </a:p>
          </p:txBody>
        </p:sp>
        <p:sp>
          <p:nvSpPr>
            <p:cNvPr id="106" name="TextBox 25">
              <a:extLst>
                <a:ext uri="{FF2B5EF4-FFF2-40B4-BE49-F238E27FC236}">
                  <a16:creationId xmlns:a16="http://schemas.microsoft.com/office/drawing/2014/main" id="{9AAB7155-7C46-4405-9921-F7877DF9D1B2}"/>
                </a:ext>
              </a:extLst>
            </p:cNvPr>
            <p:cNvSpPr txBox="1"/>
            <p:nvPr/>
          </p:nvSpPr>
          <p:spPr>
            <a:xfrm>
              <a:off x="10145308" y="25259936"/>
              <a:ext cx="3156949" cy="855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B HelvethaicaMon X 77 BdCond" panose="02000506090000020004" pitchFamily="2" charset="-34"/>
                  <a:cs typeface="DB HelvethaicaMon X 77 BdCond" panose="02000506090000020004" pitchFamily="2" charset="-34"/>
                </a:rPr>
                <a:t>ดาวน์โหลดเอกสาร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B HelvethaicaMon X 77 BdCond" panose="02000506090000020004" pitchFamily="2" charset="-34"/>
                <a:cs typeface="DB HelvethaicaMon X 77 BdCond" panose="02000506090000020004" pitchFamily="2" charset="-34"/>
              </a:endParaRPr>
            </a:p>
          </p:txBody>
        </p:sp>
        <p:pic>
          <p:nvPicPr>
            <p:cNvPr id="109" name="Picture 21">
              <a:extLst>
                <a:ext uri="{FF2B5EF4-FFF2-40B4-BE49-F238E27FC236}">
                  <a16:creationId xmlns:a16="http://schemas.microsoft.com/office/drawing/2014/main" id="{71926806-8147-41BB-B5DB-3756CABAA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0377788" y="21704547"/>
              <a:ext cx="3456891" cy="3466764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D0ABD7DA-7381-45A3-B422-0F0CD2BF928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2833" y="26612188"/>
            <a:ext cx="3082089" cy="461943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FA3450B-8799-4D3E-B5A1-5AC34ACFBBDB}"/>
              </a:ext>
            </a:extLst>
          </p:cNvPr>
          <p:cNvSpPr txBox="1"/>
          <p:nvPr/>
        </p:nvSpPr>
        <p:spPr>
          <a:xfrm>
            <a:off x="6567164" y="2892730"/>
            <a:ext cx="723510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th-TH" sz="3600" dirty="0">
                <a:solidFill>
                  <a:srgbClr val="7030A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ในช่วงมีนาคม 2568 – มิถุนายน 2568 </a:t>
            </a:r>
          </a:p>
          <a:p>
            <a:pPr algn="thaiDist">
              <a:lnSpc>
                <a:spcPct val="80000"/>
              </a:lnSpc>
            </a:pPr>
            <a:r>
              <a:rPr lang="th-TH" sz="3600" dirty="0">
                <a:solidFill>
                  <a:srgbClr val="0070C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ที่ผ่านมาได้ดำเนินการลงสำรวจพื้นที่โครงการและการเข้าพบหน่วยงานที่เกี่ยวข้อง เพื่อประชาสัมพันธ์แผนการดำเนินงาน</a:t>
            </a:r>
            <a:br>
              <a:rPr lang="th-TH" sz="3600" dirty="0">
                <a:solidFill>
                  <a:srgbClr val="0070C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</a:br>
            <a:r>
              <a:rPr lang="th-TH" sz="3600" dirty="0">
                <a:solidFill>
                  <a:srgbClr val="0070C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และรับฟังข้อคิดเห็น และข้อเสนอแนะต่อโครงการ</a:t>
            </a:r>
          </a:p>
        </p:txBody>
      </p:sp>
      <p:sp>
        <p:nvSpPr>
          <p:cNvPr id="94" name="Parallelogram 93">
            <a:extLst>
              <a:ext uri="{FF2B5EF4-FFF2-40B4-BE49-F238E27FC236}">
                <a16:creationId xmlns:a16="http://schemas.microsoft.com/office/drawing/2014/main" id="{E040700E-441E-48C2-9788-3602199B0CAE}"/>
              </a:ext>
            </a:extLst>
          </p:cNvPr>
          <p:cNvSpPr/>
          <p:nvPr/>
        </p:nvSpPr>
        <p:spPr>
          <a:xfrm>
            <a:off x="7077018" y="31131613"/>
            <a:ext cx="8802707" cy="1046277"/>
          </a:xfrm>
          <a:prstGeom prst="parallelogram">
            <a:avLst>
              <a:gd name="adj" fmla="val 104366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4415DB1B-4639-40CE-BCDB-D7EFD4805233}"/>
              </a:ext>
            </a:extLst>
          </p:cNvPr>
          <p:cNvSpPr/>
          <p:nvPr/>
        </p:nvSpPr>
        <p:spPr>
          <a:xfrm>
            <a:off x="0" y="31955015"/>
            <a:ext cx="14630400" cy="96338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26">
            <a:extLst>
              <a:ext uri="{FF2B5EF4-FFF2-40B4-BE49-F238E27FC236}">
                <a16:creationId xmlns:a16="http://schemas.microsoft.com/office/drawing/2014/main" id="{BB44DDDD-EB63-831B-2DA2-2E7A0F91222A}"/>
              </a:ext>
            </a:extLst>
          </p:cNvPr>
          <p:cNvSpPr txBox="1"/>
          <p:nvPr/>
        </p:nvSpPr>
        <p:spPr>
          <a:xfrm>
            <a:off x="3253075" y="32051986"/>
            <a:ext cx="813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www.</a:t>
            </a:r>
            <a:r>
              <a:rPr lang="th-TH" sz="4400" b="1" dirty="0">
                <a:solidFill>
                  <a:srgbClr val="FFFF0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โครงการเพิ่มประสิทธิภาพระบายน้ำท่าจีน.</a:t>
            </a:r>
            <a:r>
              <a:rPr lang="en-US" sz="4400" b="1" dirty="0">
                <a:solidFill>
                  <a:srgbClr val="FFFF00"/>
                </a:solidFill>
                <a:latin typeface="DB HelvethaicaMon X 77 BdCond" panose="02000506090000020004" pitchFamily="2" charset="-34"/>
                <a:cs typeface="DB HelvethaicaMon X 77 BdCond" panose="02000506090000020004" pitchFamily="2" charset="-34"/>
              </a:rPr>
              <a:t>com</a:t>
            </a:r>
          </a:p>
        </p:txBody>
      </p:sp>
    </p:spTree>
    <p:extLst>
      <p:ext uri="{BB962C8B-B14F-4D97-AF65-F5344CB8AC3E}">
        <p14:creationId xmlns:p14="http://schemas.microsoft.com/office/powerpoint/2010/main" val="4224909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3118</TotalTime>
  <Words>1309</Words>
  <Application>Microsoft Office PowerPoint</Application>
  <PresentationFormat>Custom</PresentationFormat>
  <Paragraphs>173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Arial</vt:lpstr>
      <vt:lpstr>Calibri</vt:lpstr>
      <vt:lpstr>Calibri Light</vt:lpstr>
      <vt:lpstr>Chulabhorn Likit Text Medium</vt:lpstr>
      <vt:lpstr>DB HelvethaicaMon X 75 Bd</vt:lpstr>
      <vt:lpstr>DB HelvethaicaMon X 77 BdCond</vt:lpstr>
      <vt:lpstr>DB HelvethaicaMon X Bd</vt:lpstr>
      <vt:lpstr>FC Gimmick [Non-commercial] Bd</vt:lpstr>
      <vt:lpstr>TH SarabunPSK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Infinix</dc:creator>
  <cp:lastModifiedBy>Phakha JP</cp:lastModifiedBy>
  <cp:revision>210</cp:revision>
  <dcterms:created xsi:type="dcterms:W3CDTF">2024-09-23T16:43:23Z</dcterms:created>
  <dcterms:modified xsi:type="dcterms:W3CDTF">2025-07-01T15:55:41Z</dcterms:modified>
</cp:coreProperties>
</file>